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0"/>
  </p:notesMasterIdLst>
  <p:sldIdLst>
    <p:sldId id="256" r:id="rId2"/>
    <p:sldId id="343" r:id="rId3"/>
    <p:sldId id="336" r:id="rId4"/>
    <p:sldId id="337" r:id="rId5"/>
    <p:sldId id="348" r:id="rId6"/>
    <p:sldId id="349" r:id="rId7"/>
    <p:sldId id="346" r:id="rId8"/>
    <p:sldId id="366" r:id="rId9"/>
    <p:sldId id="389" r:id="rId10"/>
    <p:sldId id="379" r:id="rId11"/>
    <p:sldId id="390" r:id="rId12"/>
    <p:sldId id="361" r:id="rId13"/>
    <p:sldId id="393" r:id="rId14"/>
    <p:sldId id="355" r:id="rId15"/>
    <p:sldId id="347" r:id="rId16"/>
    <p:sldId id="363" r:id="rId17"/>
    <p:sldId id="357" r:id="rId18"/>
    <p:sldId id="358" r:id="rId19"/>
    <p:sldId id="370" r:id="rId20"/>
    <p:sldId id="374" r:id="rId21"/>
    <p:sldId id="375" r:id="rId22"/>
    <p:sldId id="367" r:id="rId23"/>
    <p:sldId id="392" r:id="rId24"/>
    <p:sldId id="371" r:id="rId25"/>
    <p:sldId id="386" r:id="rId26"/>
    <p:sldId id="387" r:id="rId27"/>
    <p:sldId id="382" r:id="rId28"/>
    <p:sldId id="391" r:id="rId29"/>
    <p:sldId id="296" r:id="rId30"/>
    <p:sldId id="364" r:id="rId31"/>
    <p:sldId id="368" r:id="rId32"/>
    <p:sldId id="385" r:id="rId33"/>
    <p:sldId id="372" r:id="rId34"/>
    <p:sldId id="384" r:id="rId35"/>
    <p:sldId id="380" r:id="rId36"/>
    <p:sldId id="383" r:id="rId37"/>
    <p:sldId id="381" r:id="rId38"/>
    <p:sldId id="270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8C"/>
    <a:srgbClr val="993366"/>
    <a:srgbClr val="DADAE6"/>
    <a:srgbClr val="CC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869" autoAdjust="0"/>
  </p:normalViewPr>
  <p:slideViewPr>
    <p:cSldViewPr>
      <p:cViewPr varScale="1">
        <p:scale>
          <a:sx n="86" d="100"/>
          <a:sy n="86" d="100"/>
        </p:scale>
        <p:origin x="1310" y="62"/>
      </p:cViewPr>
      <p:guideLst/>
    </p:cSldViewPr>
  </p:slideViewPr>
  <p:outlineViewPr>
    <p:cViewPr>
      <p:scale>
        <a:sx n="33" d="100"/>
        <a:sy n="33" d="100"/>
      </p:scale>
      <p:origin x="0" y="-11578"/>
    </p:cViewPr>
  </p:outlineViewPr>
  <p:notesTextViewPr>
    <p:cViewPr>
      <p:scale>
        <a:sx n="1" d="1"/>
        <a:sy n="1" d="1"/>
      </p:scale>
      <p:origin x="0" y="0"/>
    </p:cViewPr>
  </p:notesTextViewPr>
  <p:gridSpacing cx="1080001" cy="108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D747-755D-4D4D-A50D-482537AB376F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06D52-CD20-4FEC-BDD4-EF4517D375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4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0B5182DF-6FF8-B0B6-7F07-127602716B9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9938" name="Rectangle 2">
              <a:extLst>
                <a:ext uri="{FF2B5EF4-FFF2-40B4-BE49-F238E27FC236}">
                  <a16:creationId xmlns:a16="http://schemas.microsoft.com/office/drawing/2014/main" id="{57EC6DB8-3AB0-788C-76DE-13B0050E387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942" name="Rectangle 6">
              <a:extLst>
                <a:ext uri="{FF2B5EF4-FFF2-40B4-BE49-F238E27FC236}">
                  <a16:creationId xmlns:a16="http://schemas.microsoft.com/office/drawing/2014/main" id="{107130A7-25CE-B551-580B-B70EFCD2A33F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9958" name="Group 22">
              <a:extLst>
                <a:ext uri="{FF2B5EF4-FFF2-40B4-BE49-F238E27FC236}">
                  <a16:creationId xmlns:a16="http://schemas.microsoft.com/office/drawing/2014/main" id="{BFC83649-37E3-6594-C83A-0E5E338C6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D5D769CF-4A25-3036-5D77-C209013192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E649C32B-965E-636D-F861-AD4516927A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5" name="Rectangle 9">
                <a:extLst>
                  <a:ext uri="{FF2B5EF4-FFF2-40B4-BE49-F238E27FC236}">
                    <a16:creationId xmlns:a16="http://schemas.microsoft.com/office/drawing/2014/main" id="{46DB70F7-3902-69FC-9C40-41F8847DEFD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6" name="Rectangle 10">
                <a:extLst>
                  <a:ext uri="{FF2B5EF4-FFF2-40B4-BE49-F238E27FC236}">
                    <a16:creationId xmlns:a16="http://schemas.microsoft.com/office/drawing/2014/main" id="{41E00171-5E79-DF6E-D27F-B73B6F534B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7" name="Rectangle 11">
                <a:extLst>
                  <a:ext uri="{FF2B5EF4-FFF2-40B4-BE49-F238E27FC236}">
                    <a16:creationId xmlns:a16="http://schemas.microsoft.com/office/drawing/2014/main" id="{542A57EF-35A9-2939-8F9D-E6634EEB29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8" name="Rectangle 12">
                <a:extLst>
                  <a:ext uri="{FF2B5EF4-FFF2-40B4-BE49-F238E27FC236}">
                    <a16:creationId xmlns:a16="http://schemas.microsoft.com/office/drawing/2014/main" id="{F19F0F34-C003-D0C8-D4A7-4DE6E1B28A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49" name="Rectangle 13">
                <a:extLst>
                  <a:ext uri="{FF2B5EF4-FFF2-40B4-BE49-F238E27FC236}">
                    <a16:creationId xmlns:a16="http://schemas.microsoft.com/office/drawing/2014/main" id="{FB350BBF-50D8-66FE-AFC5-CC21B30D2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0" name="Rectangle 14">
                <a:extLst>
                  <a:ext uri="{FF2B5EF4-FFF2-40B4-BE49-F238E27FC236}">
                    <a16:creationId xmlns:a16="http://schemas.microsoft.com/office/drawing/2014/main" id="{DD58724E-4F95-E0B4-C0B6-1A0EAD8173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1" name="Rectangle 15">
                <a:extLst>
                  <a:ext uri="{FF2B5EF4-FFF2-40B4-BE49-F238E27FC236}">
                    <a16:creationId xmlns:a16="http://schemas.microsoft.com/office/drawing/2014/main" id="{268F066C-2E59-C17A-7481-59C73BC44CE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2" name="Rectangle 16">
                <a:extLst>
                  <a:ext uri="{FF2B5EF4-FFF2-40B4-BE49-F238E27FC236}">
                    <a16:creationId xmlns:a16="http://schemas.microsoft.com/office/drawing/2014/main" id="{739FBD13-F5E5-D56A-8F03-67F103CAFE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/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1721B51-658F-F6BC-72FB-8DA6FDD1C2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3456C45F-9DE8-92AA-DAC7-AB1C785FDF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F088E691-16C3-CA10-34A6-3E9DF1D33B5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2C2FA3A-D083-482C-A7A2-C10EB8AA9ED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9953" name="Rectangle 17">
            <a:extLst>
              <a:ext uri="{FF2B5EF4-FFF2-40B4-BE49-F238E27FC236}">
                <a16:creationId xmlns:a16="http://schemas.microsoft.com/office/drawing/2014/main" id="{C162AB9C-1183-0509-D8AE-86165669D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en-US" altLang="zh-CN" noProof="0" dirty="0"/>
          </a:p>
        </p:txBody>
      </p:sp>
      <p:sp>
        <p:nvSpPr>
          <p:cNvPr id="39954" name="Rectangle 18">
            <a:extLst>
              <a:ext uri="{FF2B5EF4-FFF2-40B4-BE49-F238E27FC236}">
                <a16:creationId xmlns:a16="http://schemas.microsoft.com/office/drawing/2014/main" id="{408C5BE9-E5E0-2F4F-0AC6-4F16AE0B23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3018-F885-15EA-44E1-D4E9F77A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F3F7AC-9945-0CF6-2608-808CA1A8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B3D9AB-67A5-4AC3-E947-E7CDCBA10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C54ED9-74BC-986A-B705-E61ADBFDFC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8F3097-3B98-4AEF-B8AC-E72999CCCE1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CD4646-929B-E103-91CF-09CB2FE58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967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112EBF-10A6-DC98-F39A-4705CB79B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5629D1-99CF-9D31-5BF2-6FCB483F7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355F1E-CA6D-FB75-01ED-5D5E73BF35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B951E5-0DEE-0539-B568-F1141CE6B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79B6F5-8B3A-4FBB-924F-AFF179C12E6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E2B3E97-F22C-E8CA-3F48-7E3D83FD5F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21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DD612-189B-BDEF-AA9B-5C2B964F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2DD9D-1E33-5054-A669-02C18F54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AA9DBE-ED49-0B03-010F-7779D4DC2A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4AA19-6346-2A9F-6EF0-56034CE0B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6FF182B-870A-4FE8-A470-49D8A1ADC9E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F6286D-CDA7-A963-D5F5-866EFBC76E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6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C036E-7C64-3226-FA93-67650EA6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E37E3-7CBA-2618-DC4D-A78B15156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2EA58A-9B4B-D15C-8CE3-DA7B4DE24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632880-CAD1-579E-4C45-9CA1BF808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5AE8C2-0744-4DEE-B1FC-9DC920A588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E262242-D875-8B4D-4D8A-A69AB12CC0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59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CDEC70-E5D0-A9E7-C832-2B593558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31CD-7EBA-8736-FF3B-064D37942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C933CB-6F2C-BC3A-405F-7076B20D2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7751A-02F5-485D-1AE0-FF988D5D3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358B3-2BCD-6B00-1F81-23F5B73A6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2ED571-A155-4DAF-A7BA-FC292C02754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CC8EBF-2F67-611C-8D1A-035458A3B4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EA767-2D9D-CD02-7908-43FD430F9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E952D-FF68-209E-136B-A7AEAD9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4A2F85-4D71-AA7F-AB41-1450BDE89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573B-6B9F-3FB0-8784-814515BFC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CAA847-58CD-A0EE-F943-416A775E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E159B54-F640-D474-5D33-879BAC8B46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44611D-4EA1-0255-BB25-050294C7F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4C7FC8-D44C-4120-A2E2-28ABEF80324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C229C0C-2309-A774-8C9B-5ED42B9270F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73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71EE6-298D-CB95-E809-E1AFB367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1C3F6-9021-5A1F-5A27-65DBC7CFE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386A5-E545-8100-6ADA-6C7C25012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4A3C20-DD0A-46DE-8678-5EE50F97ABC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BFA10D-01E1-EA95-E441-D69B3F6195D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5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78CF66-816B-6415-4307-0512B9482F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A5C7BD-456F-BF31-E59F-0C7F49912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90929-780C-404C-AC0A-2B5DDEE8C29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3ABAD-4125-9BCA-B165-F7499E4AB0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747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26660-ED82-56A2-2999-BE87AC34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AF50E-0A2D-3148-5928-F1A791A9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CD7A0-B70A-569E-458B-78C8F907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B37B6-DECF-CD44-D1D4-419D96CF85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B3A09-C425-6CAA-01A7-312473A03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B84B69-0CC4-400B-88F3-FE1A677E044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BC65F7-8B2E-26CD-B021-AD3E047A68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38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A29ED-0BF0-462B-A7D5-79BD0838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4430D3-1434-DBBE-AB66-02F180FF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E4A192-E504-A7E7-DB02-353A47E0E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AACD69-7F5E-2E98-4A6C-2AFAC225B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A40FA-4FDC-C8EA-87D4-E3ACA1DFE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20DC41-7869-4249-B541-831C0663F0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EEF4A-F190-E91B-0F79-9D3FDF8C58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89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05D2D911-9750-3AAB-B3DE-9C3411021B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F8456D5C-AD58-ACE1-DED9-C82DE226EB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A9A97EF6-A80F-4715-AAFC-4564A637CB8E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38947" name="Group 35">
            <a:extLst>
              <a:ext uri="{FF2B5EF4-FFF2-40B4-BE49-F238E27FC236}">
                <a16:creationId xmlns:a16="http://schemas.microsoft.com/office/drawing/2014/main" id="{E3F19E3A-7BAB-4E6D-3F25-FE7097F2DF20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8917" name="Rectangle 5">
              <a:extLst>
                <a:ext uri="{FF2B5EF4-FFF2-40B4-BE49-F238E27FC236}">
                  <a16:creationId xmlns:a16="http://schemas.microsoft.com/office/drawing/2014/main" id="{30BC0E42-F883-A172-B639-6A199942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8" name="Rectangle 6">
              <a:extLst>
                <a:ext uri="{FF2B5EF4-FFF2-40B4-BE49-F238E27FC236}">
                  <a16:creationId xmlns:a16="http://schemas.microsoft.com/office/drawing/2014/main" id="{8E61F306-0F08-9EC3-ADE1-F4A09FD0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19" name="Rectangle 7">
              <a:extLst>
                <a:ext uri="{FF2B5EF4-FFF2-40B4-BE49-F238E27FC236}">
                  <a16:creationId xmlns:a16="http://schemas.microsoft.com/office/drawing/2014/main" id="{68B9D4B5-96BA-4896-4DED-B76F6C38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3D6059AC-0D8E-19B8-62BC-AC934122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1" name="Rectangle 9">
              <a:extLst>
                <a:ext uri="{FF2B5EF4-FFF2-40B4-BE49-F238E27FC236}">
                  <a16:creationId xmlns:a16="http://schemas.microsoft.com/office/drawing/2014/main" id="{B92B7333-3141-018B-F8D7-CBDBC0ED4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2" name="Rectangle 10">
              <a:extLst>
                <a:ext uri="{FF2B5EF4-FFF2-40B4-BE49-F238E27FC236}">
                  <a16:creationId xmlns:a16="http://schemas.microsoft.com/office/drawing/2014/main" id="{50187422-3A55-65E2-EF34-264A2A185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38923" name="Rectangle 11">
              <a:extLst>
                <a:ext uri="{FF2B5EF4-FFF2-40B4-BE49-F238E27FC236}">
                  <a16:creationId xmlns:a16="http://schemas.microsoft.com/office/drawing/2014/main" id="{A72858B5-6AEC-75D5-0315-4FF285B2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4" name="Rectangle 12">
              <a:extLst>
                <a:ext uri="{FF2B5EF4-FFF2-40B4-BE49-F238E27FC236}">
                  <a16:creationId xmlns:a16="http://schemas.microsoft.com/office/drawing/2014/main" id="{F945FDAD-4047-DABF-930B-FF1FD11A4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38925" name="Rectangle 13">
              <a:extLst>
                <a:ext uri="{FF2B5EF4-FFF2-40B4-BE49-F238E27FC236}">
                  <a16:creationId xmlns:a16="http://schemas.microsoft.com/office/drawing/2014/main" id="{E92CDEC2-E72C-1F64-FD8F-0E5A7EEC0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38926" name="Rectangle 14">
            <a:extLst>
              <a:ext uri="{FF2B5EF4-FFF2-40B4-BE49-F238E27FC236}">
                <a16:creationId xmlns:a16="http://schemas.microsoft.com/office/drawing/2014/main" id="{5852071B-871E-51C1-A18C-1A78370F5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38927" name="Rectangle 15">
            <a:extLst>
              <a:ext uri="{FF2B5EF4-FFF2-40B4-BE49-F238E27FC236}">
                <a16:creationId xmlns:a16="http://schemas.microsoft.com/office/drawing/2014/main" id="{4D7903A5-5B66-BCD0-7341-633A95A09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8631" y="1156176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altLang="zh-CN" dirty="0"/>
          </a:p>
        </p:txBody>
      </p:sp>
      <p:sp>
        <p:nvSpPr>
          <p:cNvPr id="38929" name="Rectangle 17">
            <a:extLst>
              <a:ext uri="{FF2B5EF4-FFF2-40B4-BE49-F238E27FC236}">
                <a16:creationId xmlns:a16="http://schemas.microsoft.com/office/drawing/2014/main" id="{CDA7BD16-3E0D-1E54-B9D0-B6B752FC2D2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41.wmf"/><Relationship Id="rId2" Type="http://schemas.openxmlformats.org/officeDocument/2006/relationships/oleObject" Target="../embeddings/oleObject36.bin"/><Relationship Id="rId16" Type="http://schemas.openxmlformats.org/officeDocument/2006/relationships/oleObject" Target="../embeddings/oleObject3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78.wmf"/><Relationship Id="rId2" Type="http://schemas.openxmlformats.org/officeDocument/2006/relationships/oleObject" Target="../embeddings/oleObject43.bin"/><Relationship Id="rId16" Type="http://schemas.openxmlformats.org/officeDocument/2006/relationships/oleObject" Target="../embeddings/oleObject5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4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84.wmf"/><Relationship Id="rId18" Type="http://schemas.openxmlformats.org/officeDocument/2006/relationships/oleObject" Target="../embeddings/oleObject59.bin"/><Relationship Id="rId3" Type="http://schemas.openxmlformats.org/officeDocument/2006/relationships/image" Target="../media/image79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86.w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5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87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5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88.wmf"/><Relationship Id="rId7" Type="http://schemas.openxmlformats.org/officeDocument/2006/relationships/image" Target="../media/image90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9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101.wmf"/><Relationship Id="rId3" Type="http://schemas.openxmlformats.org/officeDocument/2006/relationships/image" Target="../media/image96.e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2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107.wmf"/><Relationship Id="rId18" Type="http://schemas.openxmlformats.org/officeDocument/2006/relationships/oleObject" Target="../embeddings/oleObject78.bin"/><Relationship Id="rId3" Type="http://schemas.openxmlformats.org/officeDocument/2006/relationships/image" Target="../media/image96.e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74.wmf"/><Relationship Id="rId2" Type="http://schemas.openxmlformats.org/officeDocument/2006/relationships/oleObject" Target="../embeddings/oleObject66.bin"/><Relationship Id="rId16" Type="http://schemas.openxmlformats.org/officeDocument/2006/relationships/oleObject" Target="../embeddings/oleObject4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5" Type="http://schemas.openxmlformats.org/officeDocument/2006/relationships/image" Target="../media/image73.w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108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18" Type="http://schemas.openxmlformats.org/officeDocument/2006/relationships/image" Target="../media/image9.wmf"/><Relationship Id="rId3" Type="http://schemas.openxmlformats.org/officeDocument/2006/relationships/image" Target="../media/image1.wmf"/><Relationship Id="rId21" Type="http://schemas.openxmlformats.org/officeDocument/2006/relationships/image" Target="../media/image11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8.bin"/><Relationship Id="rId2" Type="http://schemas.openxmlformats.org/officeDocument/2006/relationships/oleObject" Target="../embeddings/oleObject1.bin"/><Relationship Id="rId16" Type="http://schemas.openxmlformats.org/officeDocument/2006/relationships/image" Target="../media/image8.png"/><Relationship Id="rId20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3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23" Type="http://schemas.openxmlformats.org/officeDocument/2006/relationships/oleObject" Target="../embeddings/oleObject10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9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6.wmf"/><Relationship Id="rId2" Type="http://schemas.openxmlformats.org/officeDocument/2006/relationships/image" Target="../media/image12.png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4.wmf"/><Relationship Id="rId18" Type="http://schemas.openxmlformats.org/officeDocument/2006/relationships/image" Target="../media/image27.wmf"/><Relationship Id="rId3" Type="http://schemas.openxmlformats.org/officeDocument/2006/relationships/image" Target="../media/image19.wmf"/><Relationship Id="rId21" Type="http://schemas.openxmlformats.org/officeDocument/2006/relationships/oleObject" Target="../embeddings/oleObject27.bin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23.bin"/><Relationship Id="rId17" Type="http://schemas.openxmlformats.org/officeDocument/2006/relationships/oleObject" Target="../embeddings/oleObject25.bin"/><Relationship Id="rId2" Type="http://schemas.openxmlformats.org/officeDocument/2006/relationships/oleObject" Target="../embeddings/oleObject18.bin"/><Relationship Id="rId16" Type="http://schemas.openxmlformats.org/officeDocument/2006/relationships/image" Target="../media/image26.wmf"/><Relationship Id="rId20" Type="http://schemas.openxmlformats.org/officeDocument/2006/relationships/image" Target="../media/image28.w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3.wmf"/><Relationship Id="rId24" Type="http://schemas.openxmlformats.org/officeDocument/2006/relationships/image" Target="../media/image30.wmf"/><Relationship Id="rId5" Type="http://schemas.openxmlformats.org/officeDocument/2006/relationships/image" Target="../media/image20.wmf"/><Relationship Id="rId15" Type="http://schemas.openxmlformats.org/officeDocument/2006/relationships/oleObject" Target="../embeddings/oleObject24.bin"/><Relationship Id="rId23" Type="http://schemas.openxmlformats.org/officeDocument/2006/relationships/oleObject" Target="../embeddings/oleObject28.bin"/><Relationship Id="rId10" Type="http://schemas.openxmlformats.org/officeDocument/2006/relationships/oleObject" Target="../embeddings/oleObject22.bin"/><Relationship Id="rId19" Type="http://schemas.openxmlformats.org/officeDocument/2006/relationships/oleObject" Target="../embeddings/oleObject26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2.wmf"/><Relationship Id="rId14" Type="http://schemas.openxmlformats.org/officeDocument/2006/relationships/image" Target="../media/image25.jpeg"/><Relationship Id="rId22" Type="http://schemas.openxmlformats.org/officeDocument/2006/relationships/image" Target="../media/image2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电路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zh-CN" altLang="en-US" b="1" dirty="0"/>
              <a:t>复习</a:t>
            </a:r>
            <a:r>
              <a:rPr lang="en-US" altLang="zh-CN" b="1" dirty="0"/>
              <a:t> (4-2)</a:t>
            </a:r>
            <a:br>
              <a:rPr lang="en-US" altLang="zh-CN" b="1" dirty="0"/>
            </a:br>
            <a:r>
              <a:rPr lang="zh-CN" altLang="en-US" sz="3400" b="1" dirty="0"/>
              <a:t>正弦稳态电路的相量分析</a:t>
            </a:r>
            <a:r>
              <a:rPr lang="en-US" altLang="zh-CN" sz="3400" b="1" dirty="0"/>
              <a:t>(</a:t>
            </a:r>
            <a:r>
              <a:rPr lang="zh-CN" altLang="en-US" sz="3400" b="1" dirty="0"/>
              <a:t>下</a:t>
            </a:r>
            <a:r>
              <a:rPr lang="en-US" altLang="zh-CN" sz="3400" b="1" dirty="0"/>
              <a:t>)</a:t>
            </a:r>
            <a:endParaRPr lang="zh-CN" altLang="en-US" sz="3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1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8E53F7-D144-AE1C-A3F8-CEC7E0F8915D}"/>
              </a:ext>
            </a:extLst>
          </p:cNvPr>
          <p:cNvSpPr txBox="1"/>
          <p:nvPr/>
        </p:nvSpPr>
        <p:spPr>
          <a:xfrm>
            <a:off x="251996" y="1131996"/>
            <a:ext cx="8229600" cy="79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如图所示正弦电流电路，已知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，两个电压表的读数均为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250V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功率表的读数为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2000W</a:t>
            </a:r>
            <a:r>
              <a:rPr lang="zh-CN" altLang="zh-CN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b="1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。（电表均为理想表）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60FC30-23AE-01F4-7FA0-CA2275A4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27663"/>
            <a:ext cx="4320004" cy="16681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864749-9B2D-641E-9066-1B78AE34D97F}"/>
              </a:ext>
            </a:extLst>
          </p:cNvPr>
          <p:cNvSpPr txBox="1"/>
          <p:nvPr/>
        </p:nvSpPr>
        <p:spPr>
          <a:xfrm>
            <a:off x="251996" y="194139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注：功率表的读数等于电压线圈电压有效值、电流线圈电流有效值及电压与电流相位差夹角余弦三者之积。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066783-F561-AD4B-3DBE-CA37BA2CA52C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49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72A36E-0734-C9D0-4A6C-9F93ECA43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功率因数的提高 例题</a:t>
            </a:r>
          </a:p>
        </p:txBody>
      </p:sp>
      <p:sp>
        <p:nvSpPr>
          <p:cNvPr id="4" name="Text Box 132">
            <a:extLst>
              <a:ext uri="{FF2B5EF4-FFF2-40B4-BE49-F238E27FC236}">
                <a16:creationId xmlns:a16="http://schemas.microsoft.com/office/drawing/2014/main" id="{F9FEB688-6C04-CD6F-6AF8-81AB4A604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95" y="990600"/>
            <a:ext cx="8434805" cy="188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【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考试题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】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功率为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60W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的日光灯（功率因数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λ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0.5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）和功率为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100W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的白炽灯各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只，并联接在电压为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220V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的工频交流电源上。则：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）电路总无功功率、平均功率、功率因数及流过电源的电流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）若并联进一只电容使电路总功率因数达到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0.92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，该电容最小是多少？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E98CAB-3C4D-61D7-90AD-D5288494BC9E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43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66F364-4113-DBAD-6B39-49A893BB9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F19FA1-8F25-9E79-D83E-6EEB9315022E}"/>
              </a:ext>
            </a:extLst>
          </p:cNvPr>
          <p:cNvSpPr txBox="1"/>
          <p:nvPr/>
        </p:nvSpPr>
        <p:spPr>
          <a:xfrm>
            <a:off x="4932000" y="4509001"/>
            <a:ext cx="421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cos(arctan 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6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为什么等于功率因数？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30CB7-244D-AD07-ADE6-4AAE3BCCD5DE}"/>
              </a:ext>
            </a:extLst>
          </p:cNvPr>
          <p:cNvSpPr txBox="1"/>
          <p:nvPr/>
        </p:nvSpPr>
        <p:spPr>
          <a:xfrm>
            <a:off x="4572000" y="5514223"/>
            <a:ext cx="4320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</a:t>
            </a:r>
            <a:r>
              <a:rPr lang="en-US" altLang="zh-CN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：并联入电容为什么不会改变有功功率？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3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graphicFrame>
        <p:nvGraphicFramePr>
          <p:cNvPr id="3" name="Object 62">
            <a:extLst>
              <a:ext uri="{FF2B5EF4-FFF2-40B4-BE49-F238E27FC236}">
                <a16:creationId xmlns:a16="http://schemas.microsoft.com/office/drawing/2014/main" id="{5F713C6D-F114-979C-6E41-7633C2EA65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3497848"/>
          <a:ext cx="24288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307880" imgH="393480" progId="Equation.3">
                  <p:embed/>
                </p:oleObj>
              </mc:Choice>
              <mc:Fallback>
                <p:oleObj name="公式" r:id="rId2" imgW="1307880" imgH="393480" progId="Equation.3">
                  <p:embed/>
                  <p:pic>
                    <p:nvPicPr>
                      <p:cNvPr id="3" name="Object 62">
                        <a:extLst>
                          <a:ext uri="{FF2B5EF4-FFF2-40B4-BE49-F238E27FC236}">
                            <a16:creationId xmlns:a16="http://schemas.microsoft.com/office/drawing/2014/main" id="{5F713C6D-F114-979C-6E41-7633C2EA65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3497848"/>
                        <a:ext cx="242887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3">
            <a:extLst>
              <a:ext uri="{FF2B5EF4-FFF2-40B4-BE49-F238E27FC236}">
                <a16:creationId xmlns:a16="http://schemas.microsoft.com/office/drawing/2014/main" id="{F9EEFB0D-128B-1D26-D7B2-FFB4F97C8D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175" y="4297948"/>
          <a:ext cx="24733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20480" imgH="393480" progId="Equation.3">
                  <p:embed/>
                </p:oleObj>
              </mc:Choice>
              <mc:Fallback>
                <p:oleObj name="公式" r:id="rId4" imgW="1320480" imgH="393480" progId="Equation.3">
                  <p:embed/>
                  <p:pic>
                    <p:nvPicPr>
                      <p:cNvPr id="4" name="Object 63">
                        <a:extLst>
                          <a:ext uri="{FF2B5EF4-FFF2-40B4-BE49-F238E27FC236}">
                            <a16:creationId xmlns:a16="http://schemas.microsoft.com/office/drawing/2014/main" id="{F9EEFB0D-128B-1D26-D7B2-FFB4F97C8D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4297948"/>
                        <a:ext cx="247332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64">
            <a:extLst>
              <a:ext uri="{FF2B5EF4-FFF2-40B4-BE49-F238E27FC236}">
                <a16:creationId xmlns:a16="http://schemas.microsoft.com/office/drawing/2014/main" id="{45D6EE9B-1CB7-7EF1-8A1F-6BC16C9F9CE2}"/>
              </a:ext>
            </a:extLst>
          </p:cNvPr>
          <p:cNvGrpSpPr>
            <a:grpSpLocks/>
          </p:cNvGrpSpPr>
          <p:nvPr/>
        </p:nvGrpSpPr>
        <p:grpSpPr bwMode="auto">
          <a:xfrm>
            <a:off x="1150938" y="1249948"/>
            <a:ext cx="2516187" cy="1863725"/>
            <a:chOff x="533" y="96"/>
            <a:chExt cx="1585" cy="1174"/>
          </a:xfrm>
        </p:grpSpPr>
        <p:sp>
          <p:nvSpPr>
            <p:cNvPr id="8" name="Text Box 29">
              <a:extLst>
                <a:ext uri="{FF2B5EF4-FFF2-40B4-BE49-F238E27FC236}">
                  <a16:creationId xmlns:a16="http://schemas.microsoft.com/office/drawing/2014/main" id="{9C03D0C7-95D6-1C3F-A578-9B57B9B69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60FFDC73-991B-97C2-A6CD-79B2FEE4E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7" y="48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EB8540BB-7B8B-FB6A-6FFD-3C8826D85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7" y="1056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C376CD5A-8037-FA45-A1CF-F6A5DE6D2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106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05BB5212-DEF4-AC6E-22A9-2F855B356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50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958DA337-FBB2-45B3-BD7A-1DC86870E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8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A0BC20C9-032E-69DE-0835-3960BCACC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124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52B0EF87-0A24-D132-0F3C-B714D440E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50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B9AECEF3-1C73-5691-5BAF-F75DAC3E5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24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3C9A5CDC-DF75-ADA4-0AE4-B2D3197CB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" y="49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642552A2-4D48-336E-2C39-7E562C96C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71F40090-BC0C-A019-3E11-FF284DF7E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06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29D64A66-9D77-0D96-717E-FEF43824A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" y="720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A6458054-65A6-D10F-C5B5-3DED693F6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5" y="74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2E93F0CC-4B8D-AC68-1506-C70B4D5E0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46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95F9964E-0562-51C8-1617-A3AD6EF1E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8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5C91C75A-4ED3-A901-E206-F08D0E6E0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" y="69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61710B6B-83A4-7A60-21CD-BC3C2C8D2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9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71CCF71C-894C-1C43-DD34-164E6E67E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0FE656AC-CC72-0CF1-D290-DE3604460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1" y="742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30">
              <a:extLst>
                <a:ext uri="{FF2B5EF4-FFF2-40B4-BE49-F238E27FC236}">
                  <a16:creationId xmlns:a16="http://schemas.microsoft.com/office/drawing/2014/main" id="{E4EBEE00-125F-C07F-5AE2-94D8079A9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11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Text Box 31">
              <a:extLst>
                <a:ext uri="{FF2B5EF4-FFF2-40B4-BE49-F238E27FC236}">
                  <a16:creationId xmlns:a16="http://schemas.microsoft.com/office/drawing/2014/main" id="{26CC79A6-2078-A3E0-0127-5937A0A96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7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0" name="Group 107">
              <a:extLst>
                <a:ext uri="{FF2B5EF4-FFF2-40B4-BE49-F238E27FC236}">
                  <a16:creationId xmlns:a16="http://schemas.microsoft.com/office/drawing/2014/main" id="{25294D93-8301-784F-1292-31CF8BD0E80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6" y="838"/>
              <a:ext cx="379" cy="57"/>
              <a:chOff x="1200" y="1584"/>
              <a:chExt cx="379" cy="45"/>
            </a:xfrm>
          </p:grpSpPr>
          <p:sp>
            <p:nvSpPr>
              <p:cNvPr id="43" name="Arc 108">
                <a:extLst>
                  <a:ext uri="{FF2B5EF4-FFF2-40B4-BE49-F238E27FC236}">
                    <a16:creationId xmlns:a16="http://schemas.microsoft.com/office/drawing/2014/main" id="{4A2A07BB-2B32-EFF4-2A09-D26D246DB3D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Arc 109">
                <a:extLst>
                  <a:ext uri="{FF2B5EF4-FFF2-40B4-BE49-F238E27FC236}">
                    <a16:creationId xmlns:a16="http://schemas.microsoft.com/office/drawing/2014/main" id="{6BF67193-28E3-58EB-72C9-3D489A23296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Arc 110">
                <a:extLst>
                  <a:ext uri="{FF2B5EF4-FFF2-40B4-BE49-F238E27FC236}">
                    <a16:creationId xmlns:a16="http://schemas.microsoft.com/office/drawing/2014/main" id="{CD23D018-8F85-0C91-C44F-2ADF751C1F1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Arc 111">
                <a:extLst>
                  <a:ext uri="{FF2B5EF4-FFF2-40B4-BE49-F238E27FC236}">
                    <a16:creationId xmlns:a16="http://schemas.microsoft.com/office/drawing/2014/main" id="{DAD960D3-B043-E21A-98CB-E355BAFD9CC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" name="Oval 112">
              <a:extLst>
                <a:ext uri="{FF2B5EF4-FFF2-40B4-BE49-F238E27FC236}">
                  <a16:creationId xmlns:a16="http://schemas.microsoft.com/office/drawing/2014/main" id="{19A5DC77-9BB5-DF64-AA8E-B7508DC4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458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Oval 113">
              <a:extLst>
                <a:ext uri="{FF2B5EF4-FFF2-40B4-BE49-F238E27FC236}">
                  <a16:creationId xmlns:a16="http://schemas.microsoft.com/office/drawing/2014/main" id="{D496CA3D-5A03-48E9-2A3D-BF8BF2868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3" name="Group 114">
              <a:extLst>
                <a:ext uri="{FF2B5EF4-FFF2-40B4-BE49-F238E27FC236}">
                  <a16:creationId xmlns:a16="http://schemas.microsoft.com/office/drawing/2014/main" id="{B16333D7-A79C-AAD1-D853-AE408D0211D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206" y="850"/>
              <a:ext cx="379" cy="57"/>
              <a:chOff x="1200" y="1584"/>
              <a:chExt cx="379" cy="45"/>
            </a:xfrm>
          </p:grpSpPr>
          <p:sp>
            <p:nvSpPr>
              <p:cNvPr id="39" name="Arc 115">
                <a:extLst>
                  <a:ext uri="{FF2B5EF4-FFF2-40B4-BE49-F238E27FC236}">
                    <a16:creationId xmlns:a16="http://schemas.microsoft.com/office/drawing/2014/main" id="{F627ED24-3999-4C9F-4205-3C3F87C0F9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Arc 116">
                <a:extLst>
                  <a:ext uri="{FF2B5EF4-FFF2-40B4-BE49-F238E27FC236}">
                    <a16:creationId xmlns:a16="http://schemas.microsoft.com/office/drawing/2014/main" id="{A9766CC9-11F8-72E7-4391-2E43730E826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Arc 117">
                <a:extLst>
                  <a:ext uri="{FF2B5EF4-FFF2-40B4-BE49-F238E27FC236}">
                    <a16:creationId xmlns:a16="http://schemas.microsoft.com/office/drawing/2014/main" id="{6C9ABE3A-6C7F-66CE-ABC6-0DCB9CF939F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Arc 118">
                <a:extLst>
                  <a:ext uri="{FF2B5EF4-FFF2-40B4-BE49-F238E27FC236}">
                    <a16:creationId xmlns:a16="http://schemas.microsoft.com/office/drawing/2014/main" id="{0BE5647A-6ADA-3326-3D7F-CFB4FDDDFD7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119">
              <a:extLst>
                <a:ext uri="{FF2B5EF4-FFF2-40B4-BE49-F238E27FC236}">
                  <a16:creationId xmlns:a16="http://schemas.microsoft.com/office/drawing/2014/main" id="{5A09B51F-DAF3-9956-6E8D-EB51E124E0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7" y="42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1BCF4543-5760-C7F8-A286-88CE8451F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Oval 121">
              <a:extLst>
                <a:ext uri="{FF2B5EF4-FFF2-40B4-BE49-F238E27FC236}">
                  <a16:creationId xmlns:a16="http://schemas.microsoft.com/office/drawing/2014/main" id="{227245D8-9CB2-8CF2-A963-5EA02294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4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Arc 122">
              <a:extLst>
                <a:ext uri="{FF2B5EF4-FFF2-40B4-BE49-F238E27FC236}">
                  <a16:creationId xmlns:a16="http://schemas.microsoft.com/office/drawing/2014/main" id="{18D26EB8-A2FF-EB62-D024-DBD65B5269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" y="34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rc 124">
              <a:extLst>
                <a:ext uri="{FF2B5EF4-FFF2-40B4-BE49-F238E27FC236}">
                  <a16:creationId xmlns:a16="http://schemas.microsoft.com/office/drawing/2014/main" id="{B71BF8F4-17E2-F284-BE1A-3960E8DDE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353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Group 265">
            <a:extLst>
              <a:ext uri="{FF2B5EF4-FFF2-40B4-BE49-F238E27FC236}">
                <a16:creationId xmlns:a16="http://schemas.microsoft.com/office/drawing/2014/main" id="{4A04D0B1-56D5-C6AA-393B-A60764F3AF77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68998"/>
            <a:ext cx="2516188" cy="1935163"/>
            <a:chOff x="2688" y="108"/>
            <a:chExt cx="1585" cy="1219"/>
          </a:xfrm>
        </p:grpSpPr>
        <p:sp>
          <p:nvSpPr>
            <p:cNvPr id="48" name="Line 127">
              <a:extLst>
                <a:ext uri="{FF2B5EF4-FFF2-40B4-BE49-F238E27FC236}">
                  <a16:creationId xmlns:a16="http://schemas.microsoft.com/office/drawing/2014/main" id="{6ACBEFC0-B1C5-0EF9-7043-DE1100879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492"/>
              <a:ext cx="0" cy="2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128">
              <a:extLst>
                <a:ext uri="{FF2B5EF4-FFF2-40B4-BE49-F238E27FC236}">
                  <a16:creationId xmlns:a16="http://schemas.microsoft.com/office/drawing/2014/main" id="{B63E3BC5-149D-75BE-940E-5C7FAE2FF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1068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129">
              <a:extLst>
                <a:ext uri="{FF2B5EF4-FFF2-40B4-BE49-F238E27FC236}">
                  <a16:creationId xmlns:a16="http://schemas.microsoft.com/office/drawing/2014/main" id="{2524FE55-C6B4-42F8-E625-2384106969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107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130">
              <a:extLst>
                <a:ext uri="{FF2B5EF4-FFF2-40B4-BE49-F238E27FC236}">
                  <a16:creationId xmlns:a16="http://schemas.microsoft.com/office/drawing/2014/main" id="{7CFBFB42-936C-4DFE-1185-EBB56C166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514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131">
              <a:extLst>
                <a:ext uri="{FF2B5EF4-FFF2-40B4-BE49-F238E27FC236}">
                  <a16:creationId xmlns:a16="http://schemas.microsoft.com/office/drawing/2014/main" id="{C7348830-D362-A18C-441F-7E0189293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9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132">
              <a:extLst>
                <a:ext uri="{FF2B5EF4-FFF2-40B4-BE49-F238E27FC236}">
                  <a16:creationId xmlns:a16="http://schemas.microsoft.com/office/drawing/2014/main" id="{A6774CF4-151A-0B41-E8D4-267926BE2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6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33">
              <a:extLst>
                <a:ext uri="{FF2B5EF4-FFF2-40B4-BE49-F238E27FC236}">
                  <a16:creationId xmlns:a16="http://schemas.microsoft.com/office/drawing/2014/main" id="{8827E7DD-5B5B-0A2D-27BE-73CC961E0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514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34">
              <a:extLst>
                <a:ext uri="{FF2B5EF4-FFF2-40B4-BE49-F238E27FC236}">
                  <a16:creationId xmlns:a16="http://schemas.microsoft.com/office/drawing/2014/main" id="{7C593F48-8DDB-08B9-A9C0-EA372F50A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125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Text Box 135">
              <a:extLst>
                <a:ext uri="{FF2B5EF4-FFF2-40B4-BE49-F238E27FC236}">
                  <a16:creationId xmlns:a16="http://schemas.microsoft.com/office/drawing/2014/main" id="{C0539C31-7776-B885-DA3F-E278B09FD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8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Text Box 136">
              <a:extLst>
                <a:ext uri="{FF2B5EF4-FFF2-40B4-BE49-F238E27FC236}">
                  <a16:creationId xmlns:a16="http://schemas.microsoft.com/office/drawing/2014/main" id="{E7001F89-0486-270E-B10C-9A45C2C2B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4" y="103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7">
              <a:extLst>
                <a:ext uri="{FF2B5EF4-FFF2-40B4-BE49-F238E27FC236}">
                  <a16:creationId xmlns:a16="http://schemas.microsoft.com/office/drawing/2014/main" id="{AB6BFDB5-A629-1245-D63F-B16386222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1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38">
              <a:extLst>
                <a:ext uri="{FF2B5EF4-FFF2-40B4-BE49-F238E27FC236}">
                  <a16:creationId xmlns:a16="http://schemas.microsoft.com/office/drawing/2014/main" id="{FD3EA549-33FE-9E89-1B41-0F3A3F406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73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139">
              <a:extLst>
                <a:ext uri="{FF2B5EF4-FFF2-40B4-BE49-F238E27FC236}">
                  <a16:creationId xmlns:a16="http://schemas.microsoft.com/office/drawing/2014/main" id="{73EAFBF3-9F1C-9758-F973-F039A86CD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754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140">
              <a:extLst>
                <a:ext uri="{FF2B5EF4-FFF2-40B4-BE49-F238E27FC236}">
                  <a16:creationId xmlns:a16="http://schemas.microsoft.com/office/drawing/2014/main" id="{A9825C15-98F3-A0D4-9AAF-3D7149372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6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2" name="Text Box 141">
              <a:extLst>
                <a:ext uri="{FF2B5EF4-FFF2-40B4-BE49-F238E27FC236}">
                  <a16:creationId xmlns:a16="http://schemas.microsoft.com/office/drawing/2014/main" id="{FF7E07D3-0D2D-D1F6-A0E8-99B7E0B28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87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3" name="Text Box 142">
              <a:extLst>
                <a:ext uri="{FF2B5EF4-FFF2-40B4-BE49-F238E27FC236}">
                  <a16:creationId xmlns:a16="http://schemas.microsoft.com/office/drawing/2014/main" id="{3F6AD348-1F66-B552-8D7B-D41DFFDDF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706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Text Box 143">
              <a:extLst>
                <a:ext uri="{FF2B5EF4-FFF2-40B4-BE49-F238E27FC236}">
                  <a16:creationId xmlns:a16="http://schemas.microsoft.com/office/drawing/2014/main" id="{3A891E46-6219-490A-A1C3-C2E4EF9AF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486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5" name="Text Box 144">
              <a:extLst>
                <a:ext uri="{FF2B5EF4-FFF2-40B4-BE49-F238E27FC236}">
                  <a16:creationId xmlns:a16="http://schemas.microsoft.com/office/drawing/2014/main" id="{73D75EAE-4352-A436-3039-D9B203237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2" y="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6" name="Text Box 145">
              <a:extLst>
                <a:ext uri="{FF2B5EF4-FFF2-40B4-BE49-F238E27FC236}">
                  <a16:creationId xmlns:a16="http://schemas.microsoft.com/office/drawing/2014/main" id="{296568ED-B05D-5EA4-C5D0-9B8BEAD28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" y="75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Text Box 146">
              <a:extLst>
                <a:ext uri="{FF2B5EF4-FFF2-40B4-BE49-F238E27FC236}">
                  <a16:creationId xmlns:a16="http://schemas.microsoft.com/office/drawing/2014/main" id="{38D1B38B-44C8-B136-5AAD-3809F0E53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30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Text Box 147">
              <a:extLst>
                <a:ext uri="{FF2B5EF4-FFF2-40B4-BE49-F238E27FC236}">
                  <a16:creationId xmlns:a16="http://schemas.microsoft.com/office/drawing/2014/main" id="{7F48192E-DBEB-DEC5-F021-26F693403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9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9" name="Group 148">
              <a:extLst>
                <a:ext uri="{FF2B5EF4-FFF2-40B4-BE49-F238E27FC236}">
                  <a16:creationId xmlns:a16="http://schemas.microsoft.com/office/drawing/2014/main" id="{9CE4267A-E269-098F-8433-81323E5917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51" y="850"/>
              <a:ext cx="379" cy="57"/>
              <a:chOff x="1200" y="1584"/>
              <a:chExt cx="379" cy="45"/>
            </a:xfrm>
          </p:grpSpPr>
          <p:sp>
            <p:nvSpPr>
              <p:cNvPr id="83" name="Arc 149">
                <a:extLst>
                  <a:ext uri="{FF2B5EF4-FFF2-40B4-BE49-F238E27FC236}">
                    <a16:creationId xmlns:a16="http://schemas.microsoft.com/office/drawing/2014/main" id="{C6C46BDF-D04F-2278-1B64-23A61C3C001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Arc 150">
                <a:extLst>
                  <a:ext uri="{FF2B5EF4-FFF2-40B4-BE49-F238E27FC236}">
                    <a16:creationId xmlns:a16="http://schemas.microsoft.com/office/drawing/2014/main" id="{56C15779-25F1-3C18-A044-0AB2209C3B7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Arc 151">
                <a:extLst>
                  <a:ext uri="{FF2B5EF4-FFF2-40B4-BE49-F238E27FC236}">
                    <a16:creationId xmlns:a16="http://schemas.microsoft.com/office/drawing/2014/main" id="{21C4561A-23A2-6739-5B72-B45845AF1F0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Arc 152">
                <a:extLst>
                  <a:ext uri="{FF2B5EF4-FFF2-40B4-BE49-F238E27FC236}">
                    <a16:creationId xmlns:a16="http://schemas.microsoft.com/office/drawing/2014/main" id="{2D6EF2D2-2550-AFEB-2D03-C7C84C3B587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0" name="Oval 153">
              <a:extLst>
                <a:ext uri="{FF2B5EF4-FFF2-40B4-BE49-F238E27FC236}">
                  <a16:creationId xmlns:a16="http://schemas.microsoft.com/office/drawing/2014/main" id="{4CB874D4-926F-B7C3-BAB9-9D047808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7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154">
              <a:extLst>
                <a:ext uri="{FF2B5EF4-FFF2-40B4-BE49-F238E27FC236}">
                  <a16:creationId xmlns:a16="http://schemas.microsoft.com/office/drawing/2014/main" id="{7CE4784A-237E-CF0C-EBE2-D89F3D994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3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Group 155">
              <a:extLst>
                <a:ext uri="{FF2B5EF4-FFF2-40B4-BE49-F238E27FC236}">
                  <a16:creationId xmlns:a16="http://schemas.microsoft.com/office/drawing/2014/main" id="{F33A7580-15BE-BBE4-5725-A500C11A663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361" y="862"/>
              <a:ext cx="379" cy="57"/>
              <a:chOff x="1200" y="1584"/>
              <a:chExt cx="379" cy="45"/>
            </a:xfrm>
          </p:grpSpPr>
          <p:sp>
            <p:nvSpPr>
              <p:cNvPr id="79" name="Arc 156">
                <a:extLst>
                  <a:ext uri="{FF2B5EF4-FFF2-40B4-BE49-F238E27FC236}">
                    <a16:creationId xmlns:a16="http://schemas.microsoft.com/office/drawing/2014/main" id="{5E25D77E-0815-E7E6-5307-80636BBE682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Arc 157">
                <a:extLst>
                  <a:ext uri="{FF2B5EF4-FFF2-40B4-BE49-F238E27FC236}">
                    <a16:creationId xmlns:a16="http://schemas.microsoft.com/office/drawing/2014/main" id="{6501E88E-F8AD-327B-CA75-A1466305FFE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Arc 158">
                <a:extLst>
                  <a:ext uri="{FF2B5EF4-FFF2-40B4-BE49-F238E27FC236}">
                    <a16:creationId xmlns:a16="http://schemas.microsoft.com/office/drawing/2014/main" id="{360CFB57-CD6C-5974-82B1-9E5B6028E6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Arc 159">
                <a:extLst>
                  <a:ext uri="{FF2B5EF4-FFF2-40B4-BE49-F238E27FC236}">
                    <a16:creationId xmlns:a16="http://schemas.microsoft.com/office/drawing/2014/main" id="{2BC43B58-FA43-D76F-BD84-77522A5F18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3" name="Line 160">
              <a:extLst>
                <a:ext uri="{FF2B5EF4-FFF2-40B4-BE49-F238E27FC236}">
                  <a16:creationId xmlns:a16="http://schemas.microsoft.com/office/drawing/2014/main" id="{77D3C9F7-05EC-7A86-0A89-9846EB404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440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Oval 161">
              <a:extLst>
                <a:ext uri="{FF2B5EF4-FFF2-40B4-BE49-F238E27FC236}">
                  <a16:creationId xmlns:a16="http://schemas.microsoft.com/office/drawing/2014/main" id="{E5AC6246-0121-1AC9-4F41-BEA92C7D7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23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Oval 162">
              <a:extLst>
                <a:ext uri="{FF2B5EF4-FFF2-40B4-BE49-F238E27FC236}">
                  <a16:creationId xmlns:a16="http://schemas.microsoft.com/office/drawing/2014/main" id="{628EF5A3-2FCE-C111-CF6E-773C03EE6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49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Arc 163">
              <a:extLst>
                <a:ext uri="{FF2B5EF4-FFF2-40B4-BE49-F238E27FC236}">
                  <a16:creationId xmlns:a16="http://schemas.microsoft.com/office/drawing/2014/main" id="{1742D135-87B9-C228-3C3A-0428D7DF95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16" y="357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Arc 164">
              <a:extLst>
                <a:ext uri="{FF2B5EF4-FFF2-40B4-BE49-F238E27FC236}">
                  <a16:creationId xmlns:a16="http://schemas.microsoft.com/office/drawing/2014/main" id="{55331E2E-B64D-AC28-E307-E5741C8E8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" y="36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166">
              <a:extLst>
                <a:ext uri="{FF2B5EF4-FFF2-40B4-BE49-F238E27FC236}">
                  <a16:creationId xmlns:a16="http://schemas.microsoft.com/office/drawing/2014/main" id="{A2ADB908-4F44-10FA-CE16-8DB611593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" y="1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87" name="Object 168">
            <a:extLst>
              <a:ext uri="{FF2B5EF4-FFF2-40B4-BE49-F238E27FC236}">
                <a16:creationId xmlns:a16="http://schemas.microsoft.com/office/drawing/2014/main" id="{F9ED911D-FA9F-F70E-B820-E0C1C439D0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459748"/>
          <a:ext cx="24288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307880" imgH="393480" progId="Equation.3">
                  <p:embed/>
                </p:oleObj>
              </mc:Choice>
              <mc:Fallback>
                <p:oleObj name="公式" r:id="rId6" imgW="1307880" imgH="393480" progId="Equation.3">
                  <p:embed/>
                  <p:pic>
                    <p:nvPicPr>
                      <p:cNvPr id="87" name="Object 168">
                        <a:extLst>
                          <a:ext uri="{FF2B5EF4-FFF2-40B4-BE49-F238E27FC236}">
                            <a16:creationId xmlns:a16="http://schemas.microsoft.com/office/drawing/2014/main" id="{F9ED911D-FA9F-F70E-B820-E0C1C439D0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459748"/>
                        <a:ext cx="242887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69">
            <a:extLst>
              <a:ext uri="{FF2B5EF4-FFF2-40B4-BE49-F238E27FC236}">
                <a16:creationId xmlns:a16="http://schemas.microsoft.com/office/drawing/2014/main" id="{00B0DAC2-EBFA-C803-8BAF-891D5F5C0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1525" y="4297948"/>
          <a:ext cx="26638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422360" imgH="393480" progId="Equation.3">
                  <p:embed/>
                </p:oleObj>
              </mc:Choice>
              <mc:Fallback>
                <p:oleObj name="公式" r:id="rId8" imgW="1422360" imgH="393480" progId="Equation.3">
                  <p:embed/>
                  <p:pic>
                    <p:nvPicPr>
                      <p:cNvPr id="88" name="Object 169">
                        <a:extLst>
                          <a:ext uri="{FF2B5EF4-FFF2-40B4-BE49-F238E27FC236}">
                            <a16:creationId xmlns:a16="http://schemas.microsoft.com/office/drawing/2014/main" id="{00B0DAC2-EBFA-C803-8BAF-891D5F5C0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525" y="4297948"/>
                        <a:ext cx="266382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 Box 170">
            <a:extLst>
              <a:ext uri="{FF2B5EF4-FFF2-40B4-BE49-F238E27FC236}">
                <a16:creationId xmlns:a16="http://schemas.microsoft.com/office/drawing/2014/main" id="{5A93EC34-A3CD-152E-4952-1D7A9DE64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173998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时域形式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AutoShape 261">
            <a:extLst>
              <a:ext uri="{FF2B5EF4-FFF2-40B4-BE49-F238E27FC236}">
                <a16:creationId xmlns:a16="http://schemas.microsoft.com/office/drawing/2014/main" id="{9DCF2716-9D57-A594-6ED1-D2C4E7B8CAF3}"/>
              </a:ext>
            </a:extLst>
          </p:cNvPr>
          <p:cNvSpPr>
            <a:spLocks/>
          </p:cNvSpPr>
          <p:nvPr/>
        </p:nvSpPr>
        <p:spPr bwMode="auto">
          <a:xfrm>
            <a:off x="1123950" y="3783598"/>
            <a:ext cx="161925" cy="1123950"/>
          </a:xfrm>
          <a:prstGeom prst="leftBrace">
            <a:avLst>
              <a:gd name="adj1" fmla="val 5784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AutoShape 263">
            <a:extLst>
              <a:ext uri="{FF2B5EF4-FFF2-40B4-BE49-F238E27FC236}">
                <a16:creationId xmlns:a16="http://schemas.microsoft.com/office/drawing/2014/main" id="{5CEF27AA-CEDC-4AA7-B5E5-D0832D580054}"/>
              </a:ext>
            </a:extLst>
          </p:cNvPr>
          <p:cNvSpPr>
            <a:spLocks/>
          </p:cNvSpPr>
          <p:nvPr/>
        </p:nvSpPr>
        <p:spPr bwMode="auto">
          <a:xfrm>
            <a:off x="4448175" y="3783598"/>
            <a:ext cx="161925" cy="1123950"/>
          </a:xfrm>
          <a:prstGeom prst="leftBrace">
            <a:avLst>
              <a:gd name="adj1" fmla="val 5784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Text Box 170">
            <a:extLst>
              <a:ext uri="{FF2B5EF4-FFF2-40B4-BE49-F238E27FC236}">
                <a16:creationId xmlns:a16="http://schemas.microsoft.com/office/drawing/2014/main" id="{1B8EEA73-3D7B-2EF7-AC94-4E1AAB3C3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4901" y="5385930"/>
            <a:ext cx="65854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参考方向确定详见群文件“耦合电感补充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.pdf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02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grpSp>
        <p:nvGrpSpPr>
          <p:cNvPr id="7" name="Group 264">
            <a:extLst>
              <a:ext uri="{FF2B5EF4-FFF2-40B4-BE49-F238E27FC236}">
                <a16:creationId xmlns:a16="http://schemas.microsoft.com/office/drawing/2014/main" id="{45D6EE9B-1CB7-7EF1-8A1F-6BC16C9F9CE2}"/>
              </a:ext>
            </a:extLst>
          </p:cNvPr>
          <p:cNvGrpSpPr>
            <a:grpSpLocks/>
          </p:cNvGrpSpPr>
          <p:nvPr/>
        </p:nvGrpSpPr>
        <p:grpSpPr bwMode="auto">
          <a:xfrm>
            <a:off x="1128713" y="1249948"/>
            <a:ext cx="2538412" cy="1863725"/>
            <a:chOff x="519" y="96"/>
            <a:chExt cx="1599" cy="1174"/>
          </a:xfrm>
        </p:grpSpPr>
        <p:sp>
          <p:nvSpPr>
            <p:cNvPr id="8" name="Text Box 29">
              <a:extLst>
                <a:ext uri="{FF2B5EF4-FFF2-40B4-BE49-F238E27FC236}">
                  <a16:creationId xmlns:a16="http://schemas.microsoft.com/office/drawing/2014/main" id="{9C03D0C7-95D6-1C3F-A578-9B57B9B69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5">
              <a:extLst>
                <a:ext uri="{FF2B5EF4-FFF2-40B4-BE49-F238E27FC236}">
                  <a16:creationId xmlns:a16="http://schemas.microsoft.com/office/drawing/2014/main" id="{60FFDC73-991B-97C2-A6CD-79B2FEE4ED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7" y="48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6">
              <a:extLst>
                <a:ext uri="{FF2B5EF4-FFF2-40B4-BE49-F238E27FC236}">
                  <a16:creationId xmlns:a16="http://schemas.microsoft.com/office/drawing/2014/main" id="{EB8540BB-7B8B-FB6A-6FFD-3C8826D857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7" y="1056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C376CD5A-8037-FA45-A1CF-F6A5DE6D2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106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05BB5212-DEF4-AC6E-22A9-2F855B356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50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958DA337-FBB2-45B3-BD7A-1DC86870E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8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A0BC20C9-032E-69DE-0835-3960BCACC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124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52B0EF87-0A24-D132-0F3C-B714D440E5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50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B9AECEF3-1C73-5691-5BAF-F75DAC3E5E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24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3C9A5CDC-DF75-ADA4-0AE4-B2D3197CB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" y="49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642552A2-4D48-336E-2C39-7E562C96C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71F40090-BC0C-A019-3E11-FF284DF7E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06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29D64A66-9D77-0D96-717E-FEF43824A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" y="720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A6458054-65A6-D10F-C5B5-3DED693F6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5" y="74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23">
              <a:extLst>
                <a:ext uri="{FF2B5EF4-FFF2-40B4-BE49-F238E27FC236}">
                  <a16:creationId xmlns:a16="http://schemas.microsoft.com/office/drawing/2014/main" id="{2E93F0CC-4B8D-AC68-1506-C70B4D5E0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" y="490"/>
              <a:ext cx="2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－</a:t>
              </a:r>
              <a:endPara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Text Box 24">
              <a:extLst>
                <a:ext uri="{FF2B5EF4-FFF2-40B4-BE49-F238E27FC236}">
                  <a16:creationId xmlns:a16="http://schemas.microsoft.com/office/drawing/2014/main" id="{95F9964E-0562-51C8-1617-A3AD6EF1E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" y="957"/>
              <a:ext cx="2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＋</a:t>
              </a:r>
              <a:endPara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5C91C75A-4ED3-A901-E206-F08D0E6E0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" y="69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26">
              <a:extLst>
                <a:ext uri="{FF2B5EF4-FFF2-40B4-BE49-F238E27FC236}">
                  <a16:creationId xmlns:a16="http://schemas.microsoft.com/office/drawing/2014/main" id="{61710B6B-83A4-7A60-21CD-BC3C2C8D2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9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26" name="Text Box 27">
              <a:extLst>
                <a:ext uri="{FF2B5EF4-FFF2-40B4-BE49-F238E27FC236}">
                  <a16:creationId xmlns:a16="http://schemas.microsoft.com/office/drawing/2014/main" id="{71CCF71C-894C-1C43-DD34-164E6E67E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27" name="Text Box 28">
              <a:extLst>
                <a:ext uri="{FF2B5EF4-FFF2-40B4-BE49-F238E27FC236}">
                  <a16:creationId xmlns:a16="http://schemas.microsoft.com/office/drawing/2014/main" id="{0FE656AC-CC72-0CF1-D290-DE3604460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1" y="742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30">
              <a:extLst>
                <a:ext uri="{FF2B5EF4-FFF2-40B4-BE49-F238E27FC236}">
                  <a16:creationId xmlns:a16="http://schemas.microsoft.com/office/drawing/2014/main" id="{E4EBEE00-125F-C07F-5AE2-94D8079A9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11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Text Box 31">
              <a:extLst>
                <a:ext uri="{FF2B5EF4-FFF2-40B4-BE49-F238E27FC236}">
                  <a16:creationId xmlns:a16="http://schemas.microsoft.com/office/drawing/2014/main" id="{26CC79A6-2078-A3E0-0127-5937A0A96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7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0" name="Group 107">
              <a:extLst>
                <a:ext uri="{FF2B5EF4-FFF2-40B4-BE49-F238E27FC236}">
                  <a16:creationId xmlns:a16="http://schemas.microsoft.com/office/drawing/2014/main" id="{25294D93-8301-784F-1292-31CF8BD0E80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6" y="838"/>
              <a:ext cx="379" cy="57"/>
              <a:chOff x="1200" y="1584"/>
              <a:chExt cx="379" cy="45"/>
            </a:xfrm>
          </p:grpSpPr>
          <p:sp>
            <p:nvSpPr>
              <p:cNvPr id="43" name="Arc 108">
                <a:extLst>
                  <a:ext uri="{FF2B5EF4-FFF2-40B4-BE49-F238E27FC236}">
                    <a16:creationId xmlns:a16="http://schemas.microsoft.com/office/drawing/2014/main" id="{4A2A07BB-2B32-EFF4-2A09-D26D246DB3D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Arc 109">
                <a:extLst>
                  <a:ext uri="{FF2B5EF4-FFF2-40B4-BE49-F238E27FC236}">
                    <a16:creationId xmlns:a16="http://schemas.microsoft.com/office/drawing/2014/main" id="{6BF67193-28E3-58EB-72C9-3D489A23296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Arc 110">
                <a:extLst>
                  <a:ext uri="{FF2B5EF4-FFF2-40B4-BE49-F238E27FC236}">
                    <a16:creationId xmlns:a16="http://schemas.microsoft.com/office/drawing/2014/main" id="{CD23D018-8F85-0C91-C44F-2ADF751C1F1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Arc 111">
                <a:extLst>
                  <a:ext uri="{FF2B5EF4-FFF2-40B4-BE49-F238E27FC236}">
                    <a16:creationId xmlns:a16="http://schemas.microsoft.com/office/drawing/2014/main" id="{DAD960D3-B043-E21A-98CB-E355BAFD9CC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" name="Oval 112">
              <a:extLst>
                <a:ext uri="{FF2B5EF4-FFF2-40B4-BE49-F238E27FC236}">
                  <a16:creationId xmlns:a16="http://schemas.microsoft.com/office/drawing/2014/main" id="{19A5DC77-9BB5-DF64-AA8E-B7508DC4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458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Oval 113">
              <a:extLst>
                <a:ext uri="{FF2B5EF4-FFF2-40B4-BE49-F238E27FC236}">
                  <a16:creationId xmlns:a16="http://schemas.microsoft.com/office/drawing/2014/main" id="{D496CA3D-5A03-48E9-2A3D-BF8BF2868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3" name="Group 114">
              <a:extLst>
                <a:ext uri="{FF2B5EF4-FFF2-40B4-BE49-F238E27FC236}">
                  <a16:creationId xmlns:a16="http://schemas.microsoft.com/office/drawing/2014/main" id="{B16333D7-A79C-AAD1-D853-AE408D0211D9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206" y="850"/>
              <a:ext cx="379" cy="57"/>
              <a:chOff x="1200" y="1584"/>
              <a:chExt cx="379" cy="45"/>
            </a:xfrm>
          </p:grpSpPr>
          <p:sp>
            <p:nvSpPr>
              <p:cNvPr id="39" name="Arc 115">
                <a:extLst>
                  <a:ext uri="{FF2B5EF4-FFF2-40B4-BE49-F238E27FC236}">
                    <a16:creationId xmlns:a16="http://schemas.microsoft.com/office/drawing/2014/main" id="{F627ED24-3999-4C9F-4205-3C3F87C0F9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Arc 116">
                <a:extLst>
                  <a:ext uri="{FF2B5EF4-FFF2-40B4-BE49-F238E27FC236}">
                    <a16:creationId xmlns:a16="http://schemas.microsoft.com/office/drawing/2014/main" id="{A9766CC9-11F8-72E7-4391-2E43730E826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Arc 117">
                <a:extLst>
                  <a:ext uri="{FF2B5EF4-FFF2-40B4-BE49-F238E27FC236}">
                    <a16:creationId xmlns:a16="http://schemas.microsoft.com/office/drawing/2014/main" id="{6C9ABE3A-6C7F-66CE-ABC6-0DCB9CF939F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Arc 118">
                <a:extLst>
                  <a:ext uri="{FF2B5EF4-FFF2-40B4-BE49-F238E27FC236}">
                    <a16:creationId xmlns:a16="http://schemas.microsoft.com/office/drawing/2014/main" id="{0BE5647A-6ADA-3326-3D7F-CFB4FDDDFD7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Line 119">
              <a:extLst>
                <a:ext uri="{FF2B5EF4-FFF2-40B4-BE49-F238E27FC236}">
                  <a16:creationId xmlns:a16="http://schemas.microsoft.com/office/drawing/2014/main" id="{5A09B51F-DAF3-9956-6E8D-EB51E124E0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7" y="42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Oval 120">
              <a:extLst>
                <a:ext uri="{FF2B5EF4-FFF2-40B4-BE49-F238E27FC236}">
                  <a16:creationId xmlns:a16="http://schemas.microsoft.com/office/drawing/2014/main" id="{1BCF4543-5760-C7F8-A286-88CE8451F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Oval 121">
              <a:extLst>
                <a:ext uri="{FF2B5EF4-FFF2-40B4-BE49-F238E27FC236}">
                  <a16:creationId xmlns:a16="http://schemas.microsoft.com/office/drawing/2014/main" id="{227245D8-9CB2-8CF2-A963-5EA02294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4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Arc 122">
              <a:extLst>
                <a:ext uri="{FF2B5EF4-FFF2-40B4-BE49-F238E27FC236}">
                  <a16:creationId xmlns:a16="http://schemas.microsoft.com/office/drawing/2014/main" id="{18D26EB8-A2FF-EB62-D024-DBD65B5269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" y="34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Arc 124">
              <a:extLst>
                <a:ext uri="{FF2B5EF4-FFF2-40B4-BE49-F238E27FC236}">
                  <a16:creationId xmlns:a16="http://schemas.microsoft.com/office/drawing/2014/main" id="{B71BF8F4-17E2-F284-BE1A-3960E8DDE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353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Group 265">
            <a:extLst>
              <a:ext uri="{FF2B5EF4-FFF2-40B4-BE49-F238E27FC236}">
                <a16:creationId xmlns:a16="http://schemas.microsoft.com/office/drawing/2014/main" id="{4A04D0B1-56D5-C6AA-393B-A60764F3AF77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68998"/>
            <a:ext cx="2516188" cy="1935163"/>
            <a:chOff x="2688" y="108"/>
            <a:chExt cx="1585" cy="1219"/>
          </a:xfrm>
        </p:grpSpPr>
        <p:sp>
          <p:nvSpPr>
            <p:cNvPr id="48" name="Line 127">
              <a:extLst>
                <a:ext uri="{FF2B5EF4-FFF2-40B4-BE49-F238E27FC236}">
                  <a16:creationId xmlns:a16="http://schemas.microsoft.com/office/drawing/2014/main" id="{6ACBEFC0-B1C5-0EF9-7043-DE1100879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492"/>
              <a:ext cx="0" cy="2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128">
              <a:extLst>
                <a:ext uri="{FF2B5EF4-FFF2-40B4-BE49-F238E27FC236}">
                  <a16:creationId xmlns:a16="http://schemas.microsoft.com/office/drawing/2014/main" id="{B63E3BC5-149D-75BE-940E-5C7FAE2FFE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1068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129">
              <a:extLst>
                <a:ext uri="{FF2B5EF4-FFF2-40B4-BE49-F238E27FC236}">
                  <a16:creationId xmlns:a16="http://schemas.microsoft.com/office/drawing/2014/main" id="{2524FE55-C6B4-42F8-E625-2384106969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107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130">
              <a:extLst>
                <a:ext uri="{FF2B5EF4-FFF2-40B4-BE49-F238E27FC236}">
                  <a16:creationId xmlns:a16="http://schemas.microsoft.com/office/drawing/2014/main" id="{7CFBFB42-936C-4DFE-1185-EBB56C166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514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131">
              <a:extLst>
                <a:ext uri="{FF2B5EF4-FFF2-40B4-BE49-F238E27FC236}">
                  <a16:creationId xmlns:a16="http://schemas.microsoft.com/office/drawing/2014/main" id="{C7348830-D362-A18C-441F-7E0189293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9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132">
              <a:extLst>
                <a:ext uri="{FF2B5EF4-FFF2-40B4-BE49-F238E27FC236}">
                  <a16:creationId xmlns:a16="http://schemas.microsoft.com/office/drawing/2014/main" id="{A6774CF4-151A-0B41-E8D4-267926BE2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26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33">
              <a:extLst>
                <a:ext uri="{FF2B5EF4-FFF2-40B4-BE49-F238E27FC236}">
                  <a16:creationId xmlns:a16="http://schemas.microsoft.com/office/drawing/2014/main" id="{8827E7DD-5B5B-0A2D-27BE-73CC961E0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514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34">
              <a:extLst>
                <a:ext uri="{FF2B5EF4-FFF2-40B4-BE49-F238E27FC236}">
                  <a16:creationId xmlns:a16="http://schemas.microsoft.com/office/drawing/2014/main" id="{7C593F48-8DDB-08B9-A9C0-EA372F50A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6" y="125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Text Box 135">
              <a:extLst>
                <a:ext uri="{FF2B5EF4-FFF2-40B4-BE49-F238E27FC236}">
                  <a16:creationId xmlns:a16="http://schemas.microsoft.com/office/drawing/2014/main" id="{C0539C31-7776-B885-DA3F-E278B09FD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8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Text Box 136">
              <a:extLst>
                <a:ext uri="{FF2B5EF4-FFF2-40B4-BE49-F238E27FC236}">
                  <a16:creationId xmlns:a16="http://schemas.microsoft.com/office/drawing/2014/main" id="{E7001F89-0486-270E-B10C-9A45C2C2B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4" y="103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137">
              <a:extLst>
                <a:ext uri="{FF2B5EF4-FFF2-40B4-BE49-F238E27FC236}">
                  <a16:creationId xmlns:a16="http://schemas.microsoft.com/office/drawing/2014/main" id="{AB6BFDB5-A629-1245-D63F-B163862228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41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38">
              <a:extLst>
                <a:ext uri="{FF2B5EF4-FFF2-40B4-BE49-F238E27FC236}">
                  <a16:creationId xmlns:a16="http://schemas.microsoft.com/office/drawing/2014/main" id="{FD3EA549-33FE-9E89-1B41-0F3A3F406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73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139">
              <a:extLst>
                <a:ext uri="{FF2B5EF4-FFF2-40B4-BE49-F238E27FC236}">
                  <a16:creationId xmlns:a16="http://schemas.microsoft.com/office/drawing/2014/main" id="{73EAFBF3-9F1C-9758-F973-F039A86CD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754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140">
              <a:extLst>
                <a:ext uri="{FF2B5EF4-FFF2-40B4-BE49-F238E27FC236}">
                  <a16:creationId xmlns:a16="http://schemas.microsoft.com/office/drawing/2014/main" id="{A9825C15-98F3-A0D4-9AAF-3D7149372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" y="95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2" name="Text Box 141">
              <a:extLst>
                <a:ext uri="{FF2B5EF4-FFF2-40B4-BE49-F238E27FC236}">
                  <a16:creationId xmlns:a16="http://schemas.microsoft.com/office/drawing/2014/main" id="{FF7E07D3-0D2D-D1F6-A0E8-99B7E0B28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2" y="398"/>
              <a:ext cx="1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3" name="Text Box 142">
              <a:extLst>
                <a:ext uri="{FF2B5EF4-FFF2-40B4-BE49-F238E27FC236}">
                  <a16:creationId xmlns:a16="http://schemas.microsoft.com/office/drawing/2014/main" id="{3F6AD348-1F66-B552-8D7B-D41DFFDDF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706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Text Box 143">
              <a:extLst>
                <a:ext uri="{FF2B5EF4-FFF2-40B4-BE49-F238E27FC236}">
                  <a16:creationId xmlns:a16="http://schemas.microsoft.com/office/drawing/2014/main" id="{3A891E46-6219-490A-A1C3-C2E4EF9AF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486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5" name="Text Box 144">
              <a:extLst>
                <a:ext uri="{FF2B5EF4-FFF2-40B4-BE49-F238E27FC236}">
                  <a16:creationId xmlns:a16="http://schemas.microsoft.com/office/drawing/2014/main" id="{73D75EAE-4352-A436-3039-D9B203237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2" y="8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66" name="Text Box 145">
              <a:extLst>
                <a:ext uri="{FF2B5EF4-FFF2-40B4-BE49-F238E27FC236}">
                  <a16:creationId xmlns:a16="http://schemas.microsoft.com/office/drawing/2014/main" id="{296568ED-B05D-5EA4-C5D0-9B8BEAD28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6" y="75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Text Box 146">
              <a:extLst>
                <a:ext uri="{FF2B5EF4-FFF2-40B4-BE49-F238E27FC236}">
                  <a16:creationId xmlns:a16="http://schemas.microsoft.com/office/drawing/2014/main" id="{38D1B38B-44C8-B136-5AAD-3809F0E53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30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Text Box 147">
              <a:extLst>
                <a:ext uri="{FF2B5EF4-FFF2-40B4-BE49-F238E27FC236}">
                  <a16:creationId xmlns:a16="http://schemas.microsoft.com/office/drawing/2014/main" id="{7F48192E-DBEB-DEC5-F021-26F693403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9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9" name="Group 148">
              <a:extLst>
                <a:ext uri="{FF2B5EF4-FFF2-40B4-BE49-F238E27FC236}">
                  <a16:creationId xmlns:a16="http://schemas.microsoft.com/office/drawing/2014/main" id="{9CE4267A-E269-098F-8433-81323E5917CE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151" y="850"/>
              <a:ext cx="379" cy="57"/>
              <a:chOff x="1200" y="1584"/>
              <a:chExt cx="379" cy="45"/>
            </a:xfrm>
          </p:grpSpPr>
          <p:sp>
            <p:nvSpPr>
              <p:cNvPr id="83" name="Arc 149">
                <a:extLst>
                  <a:ext uri="{FF2B5EF4-FFF2-40B4-BE49-F238E27FC236}">
                    <a16:creationId xmlns:a16="http://schemas.microsoft.com/office/drawing/2014/main" id="{C6C46BDF-D04F-2278-1B64-23A61C3C001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Arc 150">
                <a:extLst>
                  <a:ext uri="{FF2B5EF4-FFF2-40B4-BE49-F238E27FC236}">
                    <a16:creationId xmlns:a16="http://schemas.microsoft.com/office/drawing/2014/main" id="{56C15779-25F1-3C18-A044-0AB2209C3B7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Arc 151">
                <a:extLst>
                  <a:ext uri="{FF2B5EF4-FFF2-40B4-BE49-F238E27FC236}">
                    <a16:creationId xmlns:a16="http://schemas.microsoft.com/office/drawing/2014/main" id="{21C4561A-23A2-6739-5B72-B45845AF1F0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Arc 152">
                <a:extLst>
                  <a:ext uri="{FF2B5EF4-FFF2-40B4-BE49-F238E27FC236}">
                    <a16:creationId xmlns:a16="http://schemas.microsoft.com/office/drawing/2014/main" id="{2D6EF2D2-2550-AFEB-2D03-C7C84C3B587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0" name="Oval 153">
              <a:extLst>
                <a:ext uri="{FF2B5EF4-FFF2-40B4-BE49-F238E27FC236}">
                  <a16:creationId xmlns:a16="http://schemas.microsoft.com/office/drawing/2014/main" id="{4CB874D4-926F-B7C3-BAB9-9D0478082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7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Oval 154">
              <a:extLst>
                <a:ext uri="{FF2B5EF4-FFF2-40B4-BE49-F238E27FC236}">
                  <a16:creationId xmlns:a16="http://schemas.microsoft.com/office/drawing/2014/main" id="{7CE4784A-237E-CF0C-EBE2-D89F3D994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23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2" name="Group 155">
              <a:extLst>
                <a:ext uri="{FF2B5EF4-FFF2-40B4-BE49-F238E27FC236}">
                  <a16:creationId xmlns:a16="http://schemas.microsoft.com/office/drawing/2014/main" id="{F33A7580-15BE-BBE4-5725-A500C11A663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361" y="862"/>
              <a:ext cx="379" cy="57"/>
              <a:chOff x="1200" y="1584"/>
              <a:chExt cx="379" cy="45"/>
            </a:xfrm>
          </p:grpSpPr>
          <p:sp>
            <p:nvSpPr>
              <p:cNvPr id="79" name="Arc 156">
                <a:extLst>
                  <a:ext uri="{FF2B5EF4-FFF2-40B4-BE49-F238E27FC236}">
                    <a16:creationId xmlns:a16="http://schemas.microsoft.com/office/drawing/2014/main" id="{5E25D77E-0815-E7E6-5307-80636BBE682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Arc 157">
                <a:extLst>
                  <a:ext uri="{FF2B5EF4-FFF2-40B4-BE49-F238E27FC236}">
                    <a16:creationId xmlns:a16="http://schemas.microsoft.com/office/drawing/2014/main" id="{6501E88E-F8AD-327B-CA75-A1466305FFE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Arc 158">
                <a:extLst>
                  <a:ext uri="{FF2B5EF4-FFF2-40B4-BE49-F238E27FC236}">
                    <a16:creationId xmlns:a16="http://schemas.microsoft.com/office/drawing/2014/main" id="{360CFB57-CD6C-5974-82B1-9E5B6028E6C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Arc 159">
                <a:extLst>
                  <a:ext uri="{FF2B5EF4-FFF2-40B4-BE49-F238E27FC236}">
                    <a16:creationId xmlns:a16="http://schemas.microsoft.com/office/drawing/2014/main" id="{2BC43B58-FA43-D76F-BD84-77522A5F18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3" name="Line 160">
              <a:extLst>
                <a:ext uri="{FF2B5EF4-FFF2-40B4-BE49-F238E27FC236}">
                  <a16:creationId xmlns:a16="http://schemas.microsoft.com/office/drawing/2014/main" id="{77D3C9F7-05EC-7A86-0A89-9846EB4047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440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Oval 161">
              <a:extLst>
                <a:ext uri="{FF2B5EF4-FFF2-40B4-BE49-F238E27FC236}">
                  <a16:creationId xmlns:a16="http://schemas.microsoft.com/office/drawing/2014/main" id="{E5AC6246-0121-1AC9-4F41-BEA92C7D7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23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Oval 162">
              <a:extLst>
                <a:ext uri="{FF2B5EF4-FFF2-40B4-BE49-F238E27FC236}">
                  <a16:creationId xmlns:a16="http://schemas.microsoft.com/office/drawing/2014/main" id="{628EF5A3-2FCE-C111-CF6E-773C03EE6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49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Arc 163">
              <a:extLst>
                <a:ext uri="{FF2B5EF4-FFF2-40B4-BE49-F238E27FC236}">
                  <a16:creationId xmlns:a16="http://schemas.microsoft.com/office/drawing/2014/main" id="{1742D135-87B9-C228-3C3A-0428D7DF95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16" y="357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Arc 164">
              <a:extLst>
                <a:ext uri="{FF2B5EF4-FFF2-40B4-BE49-F238E27FC236}">
                  <a16:creationId xmlns:a16="http://schemas.microsoft.com/office/drawing/2014/main" id="{55331E2E-B64D-AC28-E307-E5741C8E8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" y="36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Text Box 166">
              <a:extLst>
                <a:ext uri="{FF2B5EF4-FFF2-40B4-BE49-F238E27FC236}">
                  <a16:creationId xmlns:a16="http://schemas.microsoft.com/office/drawing/2014/main" id="{A2ADB908-4F44-10FA-CE16-8DB611593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" y="1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9" name="Text Box 170">
            <a:extLst>
              <a:ext uri="{FF2B5EF4-FFF2-40B4-BE49-F238E27FC236}">
                <a16:creationId xmlns:a16="http://schemas.microsoft.com/office/drawing/2014/main" id="{5A93EC34-A3CD-152E-4952-1D7A9DE64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780" y="5589002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练习：时域形式？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7" name="Group 264">
            <a:extLst>
              <a:ext uri="{FF2B5EF4-FFF2-40B4-BE49-F238E27FC236}">
                <a16:creationId xmlns:a16="http://schemas.microsoft.com/office/drawing/2014/main" id="{AEADB041-056A-BF27-345C-D5B98047BC70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3362909"/>
            <a:ext cx="2516187" cy="1863725"/>
            <a:chOff x="533" y="96"/>
            <a:chExt cx="1585" cy="1174"/>
          </a:xfrm>
        </p:grpSpPr>
        <p:sp>
          <p:nvSpPr>
            <p:cNvPr id="88" name="Text Box 29">
              <a:extLst>
                <a:ext uri="{FF2B5EF4-FFF2-40B4-BE49-F238E27FC236}">
                  <a16:creationId xmlns:a16="http://schemas.microsoft.com/office/drawing/2014/main" id="{006E2DCC-9E2D-33D6-E8B5-D1C021B05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Line 5">
              <a:extLst>
                <a:ext uri="{FF2B5EF4-FFF2-40B4-BE49-F238E27FC236}">
                  <a16:creationId xmlns:a16="http://schemas.microsoft.com/office/drawing/2014/main" id="{9060AC3E-A544-3A63-B06D-EEC07A77F6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7" y="48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Line 6">
              <a:extLst>
                <a:ext uri="{FF2B5EF4-FFF2-40B4-BE49-F238E27FC236}">
                  <a16:creationId xmlns:a16="http://schemas.microsoft.com/office/drawing/2014/main" id="{CC43DA14-6D7C-00F2-4AB6-5C584AE3D0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7" y="1056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Line 7">
              <a:extLst>
                <a:ext uri="{FF2B5EF4-FFF2-40B4-BE49-F238E27FC236}">
                  <a16:creationId xmlns:a16="http://schemas.microsoft.com/office/drawing/2014/main" id="{7FC4102D-D833-1528-9A2D-B1CB4EE465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106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Line 8">
              <a:extLst>
                <a:ext uri="{FF2B5EF4-FFF2-40B4-BE49-F238E27FC236}">
                  <a16:creationId xmlns:a16="http://schemas.microsoft.com/office/drawing/2014/main" id="{13DA34E2-0B11-9894-78F3-2411578F3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50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Line 9">
              <a:extLst>
                <a:ext uri="{FF2B5EF4-FFF2-40B4-BE49-F238E27FC236}">
                  <a16:creationId xmlns:a16="http://schemas.microsoft.com/office/drawing/2014/main" id="{DE1027BA-7F2C-5B4C-77ED-58A0439D6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8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Line 10">
              <a:extLst>
                <a:ext uri="{FF2B5EF4-FFF2-40B4-BE49-F238E27FC236}">
                  <a16:creationId xmlns:a16="http://schemas.microsoft.com/office/drawing/2014/main" id="{EB9F5FBF-0B60-1CF8-F4E4-1DEFC92A0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124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Line 11">
              <a:extLst>
                <a:ext uri="{FF2B5EF4-FFF2-40B4-BE49-F238E27FC236}">
                  <a16:creationId xmlns:a16="http://schemas.microsoft.com/office/drawing/2014/main" id="{70243422-9394-A3CF-A344-D9BA437B4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50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Line 12">
              <a:extLst>
                <a:ext uri="{FF2B5EF4-FFF2-40B4-BE49-F238E27FC236}">
                  <a16:creationId xmlns:a16="http://schemas.microsoft.com/office/drawing/2014/main" id="{D76F962C-C1C9-F523-DE7A-6255F7D97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24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Text Box 13">
              <a:extLst>
                <a:ext uri="{FF2B5EF4-FFF2-40B4-BE49-F238E27FC236}">
                  <a16:creationId xmlns:a16="http://schemas.microsoft.com/office/drawing/2014/main" id="{4B94F6C1-A9F1-F150-F280-381DBC288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" y="49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Text Box 14">
              <a:extLst>
                <a:ext uri="{FF2B5EF4-FFF2-40B4-BE49-F238E27FC236}">
                  <a16:creationId xmlns:a16="http://schemas.microsoft.com/office/drawing/2014/main" id="{796D522D-1675-D468-239E-63BFA40C0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Line 15">
              <a:extLst>
                <a:ext uri="{FF2B5EF4-FFF2-40B4-BE49-F238E27FC236}">
                  <a16:creationId xmlns:a16="http://schemas.microsoft.com/office/drawing/2014/main" id="{75AC3DCE-54E3-F368-C68D-895C112E79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06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Text Box 21">
              <a:extLst>
                <a:ext uri="{FF2B5EF4-FFF2-40B4-BE49-F238E27FC236}">
                  <a16:creationId xmlns:a16="http://schemas.microsoft.com/office/drawing/2014/main" id="{528A1131-8F1E-28BE-064C-803953786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" y="720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Text Box 22">
              <a:extLst>
                <a:ext uri="{FF2B5EF4-FFF2-40B4-BE49-F238E27FC236}">
                  <a16:creationId xmlns:a16="http://schemas.microsoft.com/office/drawing/2014/main" id="{6C18680B-2302-94A9-E269-53893FFB3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5" y="74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Text Box 23">
              <a:extLst>
                <a:ext uri="{FF2B5EF4-FFF2-40B4-BE49-F238E27FC236}">
                  <a16:creationId xmlns:a16="http://schemas.microsoft.com/office/drawing/2014/main" id="{FB2C3B4D-5DF5-BD0E-02DB-0F747AEEA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46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04" name="Text Box 24">
              <a:extLst>
                <a:ext uri="{FF2B5EF4-FFF2-40B4-BE49-F238E27FC236}">
                  <a16:creationId xmlns:a16="http://schemas.microsoft.com/office/drawing/2014/main" id="{765A5E80-B8AB-AAF8-D352-EE2A66E8A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8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05" name="Text Box 25">
              <a:extLst>
                <a:ext uri="{FF2B5EF4-FFF2-40B4-BE49-F238E27FC236}">
                  <a16:creationId xmlns:a16="http://schemas.microsoft.com/office/drawing/2014/main" id="{0041DFD5-CD5F-8F9F-B240-7EFA1D7B4D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" y="69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Text Box 26">
              <a:extLst>
                <a:ext uri="{FF2B5EF4-FFF2-40B4-BE49-F238E27FC236}">
                  <a16:creationId xmlns:a16="http://schemas.microsoft.com/office/drawing/2014/main" id="{403431E1-0617-AB9C-1F0A-7B58CF7B0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9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0BB3A9D7-747F-022E-0B0A-643C33B82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08" name="Text Box 28">
              <a:extLst>
                <a:ext uri="{FF2B5EF4-FFF2-40B4-BE49-F238E27FC236}">
                  <a16:creationId xmlns:a16="http://schemas.microsoft.com/office/drawing/2014/main" id="{129B58F3-3AD7-0A2E-5109-2558CA10F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1" y="742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Text Box 30">
              <a:extLst>
                <a:ext uri="{FF2B5EF4-FFF2-40B4-BE49-F238E27FC236}">
                  <a16:creationId xmlns:a16="http://schemas.microsoft.com/office/drawing/2014/main" id="{2C0171DC-B19F-4816-3B68-EDBCB8430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11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Text Box 31">
              <a:extLst>
                <a:ext uri="{FF2B5EF4-FFF2-40B4-BE49-F238E27FC236}">
                  <a16:creationId xmlns:a16="http://schemas.microsoft.com/office/drawing/2014/main" id="{FB28C840-FFFF-B683-43F0-461075642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7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1" name="Group 107">
              <a:extLst>
                <a:ext uri="{FF2B5EF4-FFF2-40B4-BE49-F238E27FC236}">
                  <a16:creationId xmlns:a16="http://schemas.microsoft.com/office/drawing/2014/main" id="{0EE8DDF2-479B-B0AD-FAA9-784857EA5FA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6" y="838"/>
              <a:ext cx="379" cy="57"/>
              <a:chOff x="1200" y="1584"/>
              <a:chExt cx="379" cy="45"/>
            </a:xfrm>
          </p:grpSpPr>
          <p:sp>
            <p:nvSpPr>
              <p:cNvPr id="124" name="Arc 108">
                <a:extLst>
                  <a:ext uri="{FF2B5EF4-FFF2-40B4-BE49-F238E27FC236}">
                    <a16:creationId xmlns:a16="http://schemas.microsoft.com/office/drawing/2014/main" id="{2199E233-F7BD-60CC-4089-2B4D14118A9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Arc 109">
                <a:extLst>
                  <a:ext uri="{FF2B5EF4-FFF2-40B4-BE49-F238E27FC236}">
                    <a16:creationId xmlns:a16="http://schemas.microsoft.com/office/drawing/2014/main" id="{E1AC9DEB-0230-8BCD-041D-2F38F0FB585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Arc 110">
                <a:extLst>
                  <a:ext uri="{FF2B5EF4-FFF2-40B4-BE49-F238E27FC236}">
                    <a16:creationId xmlns:a16="http://schemas.microsoft.com/office/drawing/2014/main" id="{3D4EE7C8-AE16-FE12-3E9E-9E0C3A4F1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Arc 111">
                <a:extLst>
                  <a:ext uri="{FF2B5EF4-FFF2-40B4-BE49-F238E27FC236}">
                    <a16:creationId xmlns:a16="http://schemas.microsoft.com/office/drawing/2014/main" id="{9A7B3618-1B38-4E88-786F-C985DF4612D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2" name="Oval 112">
              <a:extLst>
                <a:ext uri="{FF2B5EF4-FFF2-40B4-BE49-F238E27FC236}">
                  <a16:creationId xmlns:a16="http://schemas.microsoft.com/office/drawing/2014/main" id="{25083BF5-5A36-C000-22AF-47AC9793A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458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113">
              <a:extLst>
                <a:ext uri="{FF2B5EF4-FFF2-40B4-BE49-F238E27FC236}">
                  <a16:creationId xmlns:a16="http://schemas.microsoft.com/office/drawing/2014/main" id="{57EE58BB-EDC4-99F6-35E3-B4786EAD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4" name="Group 114">
              <a:extLst>
                <a:ext uri="{FF2B5EF4-FFF2-40B4-BE49-F238E27FC236}">
                  <a16:creationId xmlns:a16="http://schemas.microsoft.com/office/drawing/2014/main" id="{438DF7D0-583C-392A-DF4E-196D5AEF9441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206" y="850"/>
              <a:ext cx="379" cy="57"/>
              <a:chOff x="1200" y="1584"/>
              <a:chExt cx="379" cy="45"/>
            </a:xfrm>
          </p:grpSpPr>
          <p:sp>
            <p:nvSpPr>
              <p:cNvPr id="120" name="Arc 115">
                <a:extLst>
                  <a:ext uri="{FF2B5EF4-FFF2-40B4-BE49-F238E27FC236}">
                    <a16:creationId xmlns:a16="http://schemas.microsoft.com/office/drawing/2014/main" id="{7F9E663B-B3F0-CB20-38E9-380BABC9705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1" name="Arc 116">
                <a:extLst>
                  <a:ext uri="{FF2B5EF4-FFF2-40B4-BE49-F238E27FC236}">
                    <a16:creationId xmlns:a16="http://schemas.microsoft.com/office/drawing/2014/main" id="{AC515C18-5282-656E-1E16-BC15DBE5990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Arc 117">
                <a:extLst>
                  <a:ext uri="{FF2B5EF4-FFF2-40B4-BE49-F238E27FC236}">
                    <a16:creationId xmlns:a16="http://schemas.microsoft.com/office/drawing/2014/main" id="{B7917271-2634-0529-9DF4-747B89058C2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Arc 118">
                <a:extLst>
                  <a:ext uri="{FF2B5EF4-FFF2-40B4-BE49-F238E27FC236}">
                    <a16:creationId xmlns:a16="http://schemas.microsoft.com/office/drawing/2014/main" id="{4B687463-C679-B28A-D835-DC1076905FE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5" name="Line 119">
              <a:extLst>
                <a:ext uri="{FF2B5EF4-FFF2-40B4-BE49-F238E27FC236}">
                  <a16:creationId xmlns:a16="http://schemas.microsoft.com/office/drawing/2014/main" id="{D129820D-34BF-6C39-E51A-DB02A278E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412"/>
              <a:ext cx="27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120">
              <a:extLst>
                <a:ext uri="{FF2B5EF4-FFF2-40B4-BE49-F238E27FC236}">
                  <a16:creationId xmlns:a16="http://schemas.microsoft.com/office/drawing/2014/main" id="{F0E5DEEB-BD85-4AB5-67F1-3E9F85D25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Oval 121">
              <a:extLst>
                <a:ext uri="{FF2B5EF4-FFF2-40B4-BE49-F238E27FC236}">
                  <a16:creationId xmlns:a16="http://schemas.microsoft.com/office/drawing/2014/main" id="{3715968F-6D77-BDE0-D40F-9EE5539F0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4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Arc 122">
              <a:extLst>
                <a:ext uri="{FF2B5EF4-FFF2-40B4-BE49-F238E27FC236}">
                  <a16:creationId xmlns:a16="http://schemas.microsoft.com/office/drawing/2014/main" id="{47F0B9C0-628C-31C9-61A1-34F63BBF4B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" y="34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Arc 124">
              <a:extLst>
                <a:ext uri="{FF2B5EF4-FFF2-40B4-BE49-F238E27FC236}">
                  <a16:creationId xmlns:a16="http://schemas.microsoft.com/office/drawing/2014/main" id="{355710F0-AC99-C70A-F78E-B61D22175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353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8" name="Group 264">
            <a:extLst>
              <a:ext uri="{FF2B5EF4-FFF2-40B4-BE49-F238E27FC236}">
                <a16:creationId xmlns:a16="http://schemas.microsoft.com/office/drawing/2014/main" id="{01951C8D-CF2C-1B99-1915-56A94B283965}"/>
              </a:ext>
            </a:extLst>
          </p:cNvPr>
          <p:cNvGrpSpPr>
            <a:grpSpLocks/>
          </p:cNvGrpSpPr>
          <p:nvPr/>
        </p:nvGrpSpPr>
        <p:grpSpPr bwMode="auto">
          <a:xfrm>
            <a:off x="4656137" y="3364418"/>
            <a:ext cx="2516187" cy="1897063"/>
            <a:chOff x="533" y="96"/>
            <a:chExt cx="1585" cy="1195"/>
          </a:xfrm>
        </p:grpSpPr>
        <p:sp>
          <p:nvSpPr>
            <p:cNvPr id="129" name="Text Box 29">
              <a:extLst>
                <a:ext uri="{FF2B5EF4-FFF2-40B4-BE49-F238E27FC236}">
                  <a16:creationId xmlns:a16="http://schemas.microsoft.com/office/drawing/2014/main" id="{3AE75A9B-2BE1-69AF-FBAB-5F8D976EC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Line 5">
              <a:extLst>
                <a:ext uri="{FF2B5EF4-FFF2-40B4-BE49-F238E27FC236}">
                  <a16:creationId xmlns:a16="http://schemas.microsoft.com/office/drawing/2014/main" id="{D3994B7F-31AA-9371-A482-361070861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7" y="48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Line 6">
              <a:extLst>
                <a:ext uri="{FF2B5EF4-FFF2-40B4-BE49-F238E27FC236}">
                  <a16:creationId xmlns:a16="http://schemas.microsoft.com/office/drawing/2014/main" id="{116239DE-7CAD-6BAB-C36C-96BEE6E8F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7" y="1056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2" name="Line 7">
              <a:extLst>
                <a:ext uri="{FF2B5EF4-FFF2-40B4-BE49-F238E27FC236}">
                  <a16:creationId xmlns:a16="http://schemas.microsoft.com/office/drawing/2014/main" id="{625DBC02-060C-F1EA-6AA2-99B18D373C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106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3" name="Line 8">
              <a:extLst>
                <a:ext uri="{FF2B5EF4-FFF2-40B4-BE49-F238E27FC236}">
                  <a16:creationId xmlns:a16="http://schemas.microsoft.com/office/drawing/2014/main" id="{3730FFF1-8D63-2931-DB00-A23F83F1E2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50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4" name="Line 9">
              <a:extLst>
                <a:ext uri="{FF2B5EF4-FFF2-40B4-BE49-F238E27FC236}">
                  <a16:creationId xmlns:a16="http://schemas.microsoft.com/office/drawing/2014/main" id="{9885E674-E8BC-1092-A606-098BE5D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8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5" name="Line 10">
              <a:extLst>
                <a:ext uri="{FF2B5EF4-FFF2-40B4-BE49-F238E27FC236}">
                  <a16:creationId xmlns:a16="http://schemas.microsoft.com/office/drawing/2014/main" id="{B5F06523-51C3-386E-C894-0461CC211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124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6" name="Line 11">
              <a:extLst>
                <a:ext uri="{FF2B5EF4-FFF2-40B4-BE49-F238E27FC236}">
                  <a16:creationId xmlns:a16="http://schemas.microsoft.com/office/drawing/2014/main" id="{98F5ABAD-6576-78EE-3364-87FD85904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50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7" name="Line 12">
              <a:extLst>
                <a:ext uri="{FF2B5EF4-FFF2-40B4-BE49-F238E27FC236}">
                  <a16:creationId xmlns:a16="http://schemas.microsoft.com/office/drawing/2014/main" id="{EDDB3C3F-294F-3FA8-9B3D-159BEA6E82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24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Text Box 13">
              <a:extLst>
                <a:ext uri="{FF2B5EF4-FFF2-40B4-BE49-F238E27FC236}">
                  <a16:creationId xmlns:a16="http://schemas.microsoft.com/office/drawing/2014/main" id="{387D0961-CF49-EE16-438F-3932E9BB8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" y="49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Text Box 14">
              <a:extLst>
                <a:ext uri="{FF2B5EF4-FFF2-40B4-BE49-F238E27FC236}">
                  <a16:creationId xmlns:a16="http://schemas.microsoft.com/office/drawing/2014/main" id="{3B679AEC-AF2E-F6EE-83FC-AE6089DC6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" y="1000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Line 15">
              <a:extLst>
                <a:ext uri="{FF2B5EF4-FFF2-40B4-BE49-F238E27FC236}">
                  <a16:creationId xmlns:a16="http://schemas.microsoft.com/office/drawing/2014/main" id="{A71650E7-B634-3374-84D7-80AFC72B1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06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Text Box 21">
              <a:extLst>
                <a:ext uri="{FF2B5EF4-FFF2-40B4-BE49-F238E27FC236}">
                  <a16:creationId xmlns:a16="http://schemas.microsoft.com/office/drawing/2014/main" id="{80BEF6EE-0619-1AB1-8681-C9463A6D8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" y="720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Text Box 22">
              <a:extLst>
                <a:ext uri="{FF2B5EF4-FFF2-40B4-BE49-F238E27FC236}">
                  <a16:creationId xmlns:a16="http://schemas.microsoft.com/office/drawing/2014/main" id="{F857B8BF-104F-521F-75ED-7E6FDBECA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5" y="74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Text Box 23">
              <a:extLst>
                <a:ext uri="{FF2B5EF4-FFF2-40B4-BE49-F238E27FC236}">
                  <a16:creationId xmlns:a16="http://schemas.microsoft.com/office/drawing/2014/main" id="{BE7BC86A-0D21-17B4-14F5-0FF571901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46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44" name="Text Box 24">
              <a:extLst>
                <a:ext uri="{FF2B5EF4-FFF2-40B4-BE49-F238E27FC236}">
                  <a16:creationId xmlns:a16="http://schemas.microsoft.com/office/drawing/2014/main" id="{3035B047-456A-DA68-A4EF-8C505CCC8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8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45" name="Text Box 25">
              <a:extLst>
                <a:ext uri="{FF2B5EF4-FFF2-40B4-BE49-F238E27FC236}">
                  <a16:creationId xmlns:a16="http://schemas.microsoft.com/office/drawing/2014/main" id="{B5DD0AB2-F626-9146-F188-BCC257DA6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" y="69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6" name="Text Box 26">
              <a:extLst>
                <a:ext uri="{FF2B5EF4-FFF2-40B4-BE49-F238E27FC236}">
                  <a16:creationId xmlns:a16="http://schemas.microsoft.com/office/drawing/2014/main" id="{80C4B244-293F-6E24-CE36-F4246418F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9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47" name="Text Box 27">
              <a:extLst>
                <a:ext uri="{FF2B5EF4-FFF2-40B4-BE49-F238E27FC236}">
                  <a16:creationId xmlns:a16="http://schemas.microsoft.com/office/drawing/2014/main" id="{783712FC-6798-5AC2-2638-E56997D90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48" name="Text Box 28">
              <a:extLst>
                <a:ext uri="{FF2B5EF4-FFF2-40B4-BE49-F238E27FC236}">
                  <a16:creationId xmlns:a16="http://schemas.microsoft.com/office/drawing/2014/main" id="{0FD39723-2BF7-1C50-993E-0A1E0DC1C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1" y="742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9" name="Text Box 30">
              <a:extLst>
                <a:ext uri="{FF2B5EF4-FFF2-40B4-BE49-F238E27FC236}">
                  <a16:creationId xmlns:a16="http://schemas.microsoft.com/office/drawing/2014/main" id="{62EE8EDB-1951-4757-8E38-4A34BB6DC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11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Text Box 31">
              <a:extLst>
                <a:ext uri="{FF2B5EF4-FFF2-40B4-BE49-F238E27FC236}">
                  <a16:creationId xmlns:a16="http://schemas.microsoft.com/office/drawing/2014/main" id="{367D3BE2-B23C-F914-0DBF-14DCEF0E8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7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1" name="Group 107">
              <a:extLst>
                <a:ext uri="{FF2B5EF4-FFF2-40B4-BE49-F238E27FC236}">
                  <a16:creationId xmlns:a16="http://schemas.microsoft.com/office/drawing/2014/main" id="{D811DC79-16C7-BC15-42C0-381ABEDC322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6" y="838"/>
              <a:ext cx="379" cy="57"/>
              <a:chOff x="1200" y="1584"/>
              <a:chExt cx="379" cy="45"/>
            </a:xfrm>
          </p:grpSpPr>
          <p:sp>
            <p:nvSpPr>
              <p:cNvPr id="164" name="Arc 108">
                <a:extLst>
                  <a:ext uri="{FF2B5EF4-FFF2-40B4-BE49-F238E27FC236}">
                    <a16:creationId xmlns:a16="http://schemas.microsoft.com/office/drawing/2014/main" id="{393D3251-741F-7024-C0B3-C506DEBE0A9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Arc 109">
                <a:extLst>
                  <a:ext uri="{FF2B5EF4-FFF2-40B4-BE49-F238E27FC236}">
                    <a16:creationId xmlns:a16="http://schemas.microsoft.com/office/drawing/2014/main" id="{BCEC949E-79D5-61B4-863A-49DEDB42A87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6" name="Arc 110">
                <a:extLst>
                  <a:ext uri="{FF2B5EF4-FFF2-40B4-BE49-F238E27FC236}">
                    <a16:creationId xmlns:a16="http://schemas.microsoft.com/office/drawing/2014/main" id="{2F35D4A9-BA8E-B9EA-39C5-C7C6352392F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7" name="Arc 111">
                <a:extLst>
                  <a:ext uri="{FF2B5EF4-FFF2-40B4-BE49-F238E27FC236}">
                    <a16:creationId xmlns:a16="http://schemas.microsoft.com/office/drawing/2014/main" id="{FCDDF7B0-1AA8-68E4-1386-A0B3BF4CF42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2" name="Oval 112">
              <a:extLst>
                <a:ext uri="{FF2B5EF4-FFF2-40B4-BE49-F238E27FC236}">
                  <a16:creationId xmlns:a16="http://schemas.microsoft.com/office/drawing/2014/main" id="{95E400D8-F0C5-186A-766B-5680B7069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458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Oval 113">
              <a:extLst>
                <a:ext uri="{FF2B5EF4-FFF2-40B4-BE49-F238E27FC236}">
                  <a16:creationId xmlns:a16="http://schemas.microsoft.com/office/drawing/2014/main" id="{ADBFE583-72EC-93F9-922D-EAF0321D6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54" name="Group 114">
              <a:extLst>
                <a:ext uri="{FF2B5EF4-FFF2-40B4-BE49-F238E27FC236}">
                  <a16:creationId xmlns:a16="http://schemas.microsoft.com/office/drawing/2014/main" id="{8E6104B4-FC59-7F54-2346-4CD0EF135C62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206" y="850"/>
              <a:ext cx="379" cy="57"/>
              <a:chOff x="1200" y="1584"/>
              <a:chExt cx="379" cy="45"/>
            </a:xfrm>
          </p:grpSpPr>
          <p:sp>
            <p:nvSpPr>
              <p:cNvPr id="160" name="Arc 115">
                <a:extLst>
                  <a:ext uri="{FF2B5EF4-FFF2-40B4-BE49-F238E27FC236}">
                    <a16:creationId xmlns:a16="http://schemas.microsoft.com/office/drawing/2014/main" id="{DF13B597-89D8-DBF4-859D-A7CEBB656E6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Arc 116">
                <a:extLst>
                  <a:ext uri="{FF2B5EF4-FFF2-40B4-BE49-F238E27FC236}">
                    <a16:creationId xmlns:a16="http://schemas.microsoft.com/office/drawing/2014/main" id="{07DA60A5-B97A-3F90-9FA8-AB6786C5459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Arc 117">
                <a:extLst>
                  <a:ext uri="{FF2B5EF4-FFF2-40B4-BE49-F238E27FC236}">
                    <a16:creationId xmlns:a16="http://schemas.microsoft.com/office/drawing/2014/main" id="{23DE4AB8-9B02-281B-CB0D-78D637CAF41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Arc 118">
                <a:extLst>
                  <a:ext uri="{FF2B5EF4-FFF2-40B4-BE49-F238E27FC236}">
                    <a16:creationId xmlns:a16="http://schemas.microsoft.com/office/drawing/2014/main" id="{58D5069B-A9DD-4EE9-0C5C-76BAC6D9322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5" name="Line 119">
              <a:extLst>
                <a:ext uri="{FF2B5EF4-FFF2-40B4-BE49-F238E27FC236}">
                  <a16:creationId xmlns:a16="http://schemas.microsoft.com/office/drawing/2014/main" id="{44B2F26F-BE6F-B048-5101-EEC32B397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1" y="412"/>
              <a:ext cx="273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6" name="Oval 120">
              <a:extLst>
                <a:ext uri="{FF2B5EF4-FFF2-40B4-BE49-F238E27FC236}">
                  <a16:creationId xmlns:a16="http://schemas.microsoft.com/office/drawing/2014/main" id="{51847DED-29E3-457A-FCC6-C229DFF96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7" name="Oval 121">
              <a:extLst>
                <a:ext uri="{FF2B5EF4-FFF2-40B4-BE49-F238E27FC236}">
                  <a16:creationId xmlns:a16="http://schemas.microsoft.com/office/drawing/2014/main" id="{E34E56B4-775D-C797-C4F7-2E81BE2E0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4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8" name="Arc 122">
              <a:extLst>
                <a:ext uri="{FF2B5EF4-FFF2-40B4-BE49-F238E27FC236}">
                  <a16:creationId xmlns:a16="http://schemas.microsoft.com/office/drawing/2014/main" id="{A4911578-8EE7-4177-275D-E2213847EF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" y="34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Arc 124">
              <a:extLst>
                <a:ext uri="{FF2B5EF4-FFF2-40B4-BE49-F238E27FC236}">
                  <a16:creationId xmlns:a16="http://schemas.microsoft.com/office/drawing/2014/main" id="{26B33076-4C3F-9FDC-CE6A-B3D953016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353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8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grpSp>
        <p:nvGrpSpPr>
          <p:cNvPr id="90" name="Group 267">
            <a:extLst>
              <a:ext uri="{FF2B5EF4-FFF2-40B4-BE49-F238E27FC236}">
                <a16:creationId xmlns:a16="http://schemas.microsoft.com/office/drawing/2014/main" id="{C2B4A974-37F3-37B1-A64F-B748AF86DA53}"/>
              </a:ext>
            </a:extLst>
          </p:cNvPr>
          <p:cNvGrpSpPr>
            <a:grpSpLocks/>
          </p:cNvGrpSpPr>
          <p:nvPr/>
        </p:nvGrpSpPr>
        <p:grpSpPr bwMode="auto">
          <a:xfrm>
            <a:off x="380207" y="3592435"/>
            <a:ext cx="2913062" cy="1920875"/>
            <a:chOff x="1029" y="2750"/>
            <a:chExt cx="1835" cy="1210"/>
          </a:xfrm>
        </p:grpSpPr>
        <p:sp>
          <p:nvSpPr>
            <p:cNvPr id="91" name="Line 213">
              <a:extLst>
                <a:ext uri="{FF2B5EF4-FFF2-40B4-BE49-F238E27FC236}">
                  <a16:creationId xmlns:a16="http://schemas.microsoft.com/office/drawing/2014/main" id="{AF0AC997-5975-D9A7-FFC3-381E50F9F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6" y="3152"/>
              <a:ext cx="0" cy="2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Line 214">
              <a:extLst>
                <a:ext uri="{FF2B5EF4-FFF2-40B4-BE49-F238E27FC236}">
                  <a16:creationId xmlns:a16="http://schemas.microsoft.com/office/drawing/2014/main" id="{AF988DEF-AC1F-85BB-3376-69F9EFBF1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6" y="3728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Line 215">
              <a:extLst>
                <a:ext uri="{FF2B5EF4-FFF2-40B4-BE49-F238E27FC236}">
                  <a16:creationId xmlns:a16="http://schemas.microsoft.com/office/drawing/2014/main" id="{9099B03F-7907-9B8A-4F63-1818783BD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0" y="373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Line 216">
              <a:extLst>
                <a:ext uri="{FF2B5EF4-FFF2-40B4-BE49-F238E27FC236}">
                  <a16:creationId xmlns:a16="http://schemas.microsoft.com/office/drawing/2014/main" id="{822B2C43-F4AE-1656-AABB-25383813B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0" y="3174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Line 217">
              <a:extLst>
                <a:ext uri="{FF2B5EF4-FFF2-40B4-BE49-F238E27FC236}">
                  <a16:creationId xmlns:a16="http://schemas.microsoft.com/office/drawing/2014/main" id="{A9D49C46-C5B4-F934-A095-DB2D3D8B4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15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Line 218">
              <a:extLst>
                <a:ext uri="{FF2B5EF4-FFF2-40B4-BE49-F238E27FC236}">
                  <a16:creationId xmlns:a16="http://schemas.microsoft.com/office/drawing/2014/main" id="{392863F0-0BD6-5738-D9B3-619D7F353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92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Line 219">
              <a:extLst>
                <a:ext uri="{FF2B5EF4-FFF2-40B4-BE49-F238E27FC236}">
                  <a16:creationId xmlns:a16="http://schemas.microsoft.com/office/drawing/2014/main" id="{93E8E2D5-5DB5-B484-5923-FCDF3EEBE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0" y="3174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Line 220">
              <a:extLst>
                <a:ext uri="{FF2B5EF4-FFF2-40B4-BE49-F238E27FC236}">
                  <a16:creationId xmlns:a16="http://schemas.microsoft.com/office/drawing/2014/main" id="{20EFFF49-C052-B7BF-85A4-34044F39A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0" y="391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9" name="Text Box 221">
              <a:extLst>
                <a:ext uri="{FF2B5EF4-FFF2-40B4-BE49-F238E27FC236}">
                  <a16:creationId xmlns:a16="http://schemas.microsoft.com/office/drawing/2014/main" id="{1D9CA12A-290B-1529-7AB3-82154B0D5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2" y="316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0" name="Text Box 222">
              <a:extLst>
                <a:ext uri="{FF2B5EF4-FFF2-40B4-BE49-F238E27FC236}">
                  <a16:creationId xmlns:a16="http://schemas.microsoft.com/office/drawing/2014/main" id="{010C997C-3A14-F426-894E-77CF35375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" y="3180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Line 223">
              <a:extLst>
                <a:ext uri="{FF2B5EF4-FFF2-40B4-BE49-F238E27FC236}">
                  <a16:creationId xmlns:a16="http://schemas.microsoft.com/office/drawing/2014/main" id="{01F810C3-1D6F-587D-7A93-7A06D83E6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07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Text Box 224">
              <a:extLst>
                <a:ext uri="{FF2B5EF4-FFF2-40B4-BE49-F238E27FC236}">
                  <a16:creationId xmlns:a16="http://schemas.microsoft.com/office/drawing/2014/main" id="{EE6B86A3-7BAE-F109-C32C-31ED5AF38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2" y="3348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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03" name="Text Box 225">
              <a:extLst>
                <a:ext uri="{FF2B5EF4-FFF2-40B4-BE49-F238E27FC236}">
                  <a16:creationId xmlns:a16="http://schemas.microsoft.com/office/drawing/2014/main" id="{265809EE-2378-47F2-EEC1-E06F0B542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3344"/>
              <a:ext cx="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</a:t>
              </a: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04" name="Text Box 226">
              <a:extLst>
                <a:ext uri="{FF2B5EF4-FFF2-40B4-BE49-F238E27FC236}">
                  <a16:creationId xmlns:a16="http://schemas.microsoft.com/office/drawing/2014/main" id="{1DD89012-097D-F171-378A-8E73EBF4A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" y="3017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05" name="Text Box 227">
              <a:extLst>
                <a:ext uri="{FF2B5EF4-FFF2-40B4-BE49-F238E27FC236}">
                  <a16:creationId xmlns:a16="http://schemas.microsoft.com/office/drawing/2014/main" id="{2DAEDBB7-19D0-5225-A29C-A8EC23C03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" y="364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06" name="Text Box 233">
              <a:extLst>
                <a:ext uri="{FF2B5EF4-FFF2-40B4-BE49-F238E27FC236}">
                  <a16:creationId xmlns:a16="http://schemas.microsoft.com/office/drawing/2014/main" id="{8434C5E5-C797-C582-F119-3A0E02EB7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" y="2750"/>
              <a:ext cx="5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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7" name="Group 234">
              <a:extLst>
                <a:ext uri="{FF2B5EF4-FFF2-40B4-BE49-F238E27FC236}">
                  <a16:creationId xmlns:a16="http://schemas.microsoft.com/office/drawing/2014/main" id="{0791300D-4E2E-8594-24BF-44926D29C02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645" y="3510"/>
              <a:ext cx="379" cy="57"/>
              <a:chOff x="1200" y="1584"/>
              <a:chExt cx="379" cy="45"/>
            </a:xfrm>
          </p:grpSpPr>
          <p:sp>
            <p:nvSpPr>
              <p:cNvPr id="126" name="Arc 235">
                <a:extLst>
                  <a:ext uri="{FF2B5EF4-FFF2-40B4-BE49-F238E27FC236}">
                    <a16:creationId xmlns:a16="http://schemas.microsoft.com/office/drawing/2014/main" id="{B09A9E03-2645-08D4-6DAC-F86627D34D7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7" name="Arc 236">
                <a:extLst>
                  <a:ext uri="{FF2B5EF4-FFF2-40B4-BE49-F238E27FC236}">
                    <a16:creationId xmlns:a16="http://schemas.microsoft.com/office/drawing/2014/main" id="{7FB025E3-0297-FFB2-E5D1-89B02055336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8" name="Arc 237">
                <a:extLst>
                  <a:ext uri="{FF2B5EF4-FFF2-40B4-BE49-F238E27FC236}">
                    <a16:creationId xmlns:a16="http://schemas.microsoft.com/office/drawing/2014/main" id="{EBC080D7-3FD8-49A9-53F3-2F5CABE28D3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9" name="Arc 238">
                <a:extLst>
                  <a:ext uri="{FF2B5EF4-FFF2-40B4-BE49-F238E27FC236}">
                    <a16:creationId xmlns:a16="http://schemas.microsoft.com/office/drawing/2014/main" id="{061C23B9-DD33-971C-A98B-754E553B367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8" name="Oval 239">
              <a:extLst>
                <a:ext uri="{FF2B5EF4-FFF2-40B4-BE49-F238E27FC236}">
                  <a16:creationId xmlns:a16="http://schemas.microsoft.com/office/drawing/2014/main" id="{48FF639F-BCDF-E588-17F4-0964C478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313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Oval 240">
              <a:extLst>
                <a:ext uri="{FF2B5EF4-FFF2-40B4-BE49-F238E27FC236}">
                  <a16:creationId xmlns:a16="http://schemas.microsoft.com/office/drawing/2014/main" id="{2D71BA9E-E053-9CC6-342D-31D2B2D80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389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0" name="Group 241">
              <a:extLst>
                <a:ext uri="{FF2B5EF4-FFF2-40B4-BE49-F238E27FC236}">
                  <a16:creationId xmlns:a16="http://schemas.microsoft.com/office/drawing/2014/main" id="{EEACEE22-1666-4C8E-CEC1-25A47959F83A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855" y="3522"/>
              <a:ext cx="379" cy="57"/>
              <a:chOff x="1200" y="1584"/>
              <a:chExt cx="379" cy="45"/>
            </a:xfrm>
          </p:grpSpPr>
          <p:sp>
            <p:nvSpPr>
              <p:cNvPr id="122" name="Arc 242">
                <a:extLst>
                  <a:ext uri="{FF2B5EF4-FFF2-40B4-BE49-F238E27FC236}">
                    <a16:creationId xmlns:a16="http://schemas.microsoft.com/office/drawing/2014/main" id="{3B08BDBB-607D-9C1E-4FC0-FAAE4C1CA8B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3" name="Arc 243">
                <a:extLst>
                  <a:ext uri="{FF2B5EF4-FFF2-40B4-BE49-F238E27FC236}">
                    <a16:creationId xmlns:a16="http://schemas.microsoft.com/office/drawing/2014/main" id="{9DCD16A7-D554-2FA5-4B8D-63BFFD10407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4" name="Arc 244">
                <a:extLst>
                  <a:ext uri="{FF2B5EF4-FFF2-40B4-BE49-F238E27FC236}">
                    <a16:creationId xmlns:a16="http://schemas.microsoft.com/office/drawing/2014/main" id="{C4BF79EA-46B9-ABE4-DADD-B11A2B720BC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5" name="Arc 245">
                <a:extLst>
                  <a:ext uri="{FF2B5EF4-FFF2-40B4-BE49-F238E27FC236}">
                    <a16:creationId xmlns:a16="http://schemas.microsoft.com/office/drawing/2014/main" id="{28FCB7FF-5C95-E256-6DCB-EECBB5911EC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1" name="Line 246">
              <a:extLst>
                <a:ext uri="{FF2B5EF4-FFF2-40B4-BE49-F238E27FC236}">
                  <a16:creationId xmlns:a16="http://schemas.microsoft.com/office/drawing/2014/main" id="{0BCD199A-86E5-3DAB-F873-B8BBB1E73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6" y="3100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Oval 247">
              <a:extLst>
                <a:ext uri="{FF2B5EF4-FFF2-40B4-BE49-F238E27FC236}">
                  <a16:creationId xmlns:a16="http://schemas.microsoft.com/office/drawing/2014/main" id="{35FB3E28-3E4E-394E-69E7-7B51FC65B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0" y="3894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Oval 248">
              <a:extLst>
                <a:ext uri="{FF2B5EF4-FFF2-40B4-BE49-F238E27FC236}">
                  <a16:creationId xmlns:a16="http://schemas.microsoft.com/office/drawing/2014/main" id="{13A3BADF-0899-1EE8-F737-DE0BE8E6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15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Arc 249">
              <a:extLst>
                <a:ext uri="{FF2B5EF4-FFF2-40B4-BE49-F238E27FC236}">
                  <a16:creationId xmlns:a16="http://schemas.microsoft.com/office/drawing/2014/main" id="{C7E2DCB2-04EA-DA08-BF4A-BF00AEA421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9" y="3033"/>
              <a:ext cx="138" cy="115"/>
            </a:xfrm>
            <a:custGeom>
              <a:avLst/>
              <a:gdLst>
                <a:gd name="G0" fmla="+- 0 0 0"/>
                <a:gd name="G1" fmla="+- 18960 0 0"/>
                <a:gd name="G2" fmla="+- 21600 0 0"/>
                <a:gd name="T0" fmla="*/ 10347 w 21163"/>
                <a:gd name="T1" fmla="*/ 0 h 18960"/>
                <a:gd name="T2" fmla="*/ 21163 w 21163"/>
                <a:gd name="T3" fmla="*/ 14636 h 18960"/>
                <a:gd name="T4" fmla="*/ 0 w 21163"/>
                <a:gd name="T5" fmla="*/ 18960 h 18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63" h="18960" fill="none" extrusionOk="0">
                  <a:moveTo>
                    <a:pt x="10347" y="-1"/>
                  </a:moveTo>
                  <a:cubicBezTo>
                    <a:pt x="15932" y="3047"/>
                    <a:pt x="19889" y="8402"/>
                    <a:pt x="21162" y="14636"/>
                  </a:cubicBezTo>
                </a:path>
                <a:path w="21163" h="18960" stroke="0" extrusionOk="0">
                  <a:moveTo>
                    <a:pt x="10347" y="-1"/>
                  </a:moveTo>
                  <a:cubicBezTo>
                    <a:pt x="15932" y="3047"/>
                    <a:pt x="19889" y="8402"/>
                    <a:pt x="21162" y="14636"/>
                  </a:cubicBezTo>
                  <a:lnTo>
                    <a:pt x="0" y="1896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5" name="Arc 250">
              <a:extLst>
                <a:ext uri="{FF2B5EF4-FFF2-40B4-BE49-F238E27FC236}">
                  <a16:creationId xmlns:a16="http://schemas.microsoft.com/office/drawing/2014/main" id="{77064426-9E5C-D11E-8F4C-5B0E1D796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" y="3017"/>
              <a:ext cx="138" cy="141"/>
            </a:xfrm>
            <a:custGeom>
              <a:avLst/>
              <a:gdLst>
                <a:gd name="G0" fmla="+- 0 0 0"/>
                <a:gd name="G1" fmla="+- 19908 0 0"/>
                <a:gd name="G2" fmla="+- 21600 0 0"/>
                <a:gd name="T0" fmla="*/ 8380 w 21163"/>
                <a:gd name="T1" fmla="*/ 0 h 19908"/>
                <a:gd name="T2" fmla="*/ 21163 w 21163"/>
                <a:gd name="T3" fmla="*/ 15584 h 19908"/>
                <a:gd name="T4" fmla="*/ 0 w 21163"/>
                <a:gd name="T5" fmla="*/ 19908 h 19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63" h="19908" fill="none" extrusionOk="0">
                  <a:moveTo>
                    <a:pt x="8380" y="-1"/>
                  </a:moveTo>
                  <a:cubicBezTo>
                    <a:pt x="14952" y="2766"/>
                    <a:pt x="19735" y="8597"/>
                    <a:pt x="21162" y="15584"/>
                  </a:cubicBezTo>
                </a:path>
                <a:path w="21163" h="19908" stroke="0" extrusionOk="0">
                  <a:moveTo>
                    <a:pt x="8380" y="-1"/>
                  </a:moveTo>
                  <a:cubicBezTo>
                    <a:pt x="14952" y="2766"/>
                    <a:pt x="19735" y="8597"/>
                    <a:pt x="21162" y="15584"/>
                  </a:cubicBezTo>
                  <a:lnTo>
                    <a:pt x="0" y="19908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16" name="Object 251">
              <a:extLst>
                <a:ext uri="{FF2B5EF4-FFF2-40B4-BE49-F238E27FC236}">
                  <a16:creationId xmlns:a16="http://schemas.microsoft.com/office/drawing/2014/main" id="{C0D4363E-70F7-2D4A-CDA9-DC35C706FB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39" y="3402"/>
            <a:ext cx="228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28600" progId="Equation.3">
                    <p:embed/>
                  </p:oleObj>
                </mc:Choice>
                <mc:Fallback>
                  <p:oleObj name="Equation" r:id="rId2" imgW="203040" imgH="228600" progId="Equation.3">
                    <p:embed/>
                    <p:pic>
                      <p:nvPicPr>
                        <p:cNvPr id="116" name="Object 251">
                          <a:extLst>
                            <a:ext uri="{FF2B5EF4-FFF2-40B4-BE49-F238E27FC236}">
                              <a16:creationId xmlns:a16="http://schemas.microsoft.com/office/drawing/2014/main" id="{C0D4363E-70F7-2D4A-CDA9-DC35C706FB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9" y="3402"/>
                          <a:ext cx="228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" name="Text Box 252">
              <a:extLst>
                <a:ext uri="{FF2B5EF4-FFF2-40B4-BE49-F238E27FC236}">
                  <a16:creationId xmlns:a16="http://schemas.microsoft.com/office/drawing/2014/main" id="{F1409CFA-D53A-73BA-3ADE-A7A90E267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9" y="3047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18" name="Text Box 253">
              <a:extLst>
                <a:ext uri="{FF2B5EF4-FFF2-40B4-BE49-F238E27FC236}">
                  <a16:creationId xmlns:a16="http://schemas.microsoft.com/office/drawing/2014/main" id="{1653F7B1-FD18-E344-73A7-832B29895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" y="36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graphicFrame>
          <p:nvGraphicFramePr>
            <p:cNvPr id="119" name="Object 256">
              <a:extLst>
                <a:ext uri="{FF2B5EF4-FFF2-40B4-BE49-F238E27FC236}">
                  <a16:creationId xmlns:a16="http://schemas.microsoft.com/office/drawing/2014/main" id="{5EF15C1F-D398-524E-ACDA-532019D8E4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1" y="3420"/>
            <a:ext cx="243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15640" imgH="228600" progId="Equation.3">
                    <p:embed/>
                  </p:oleObj>
                </mc:Choice>
                <mc:Fallback>
                  <p:oleObj name="Equation" r:id="rId4" imgW="215640" imgH="228600" progId="Equation.3">
                    <p:embed/>
                    <p:pic>
                      <p:nvPicPr>
                        <p:cNvPr id="119" name="Object 256">
                          <a:extLst>
                            <a:ext uri="{FF2B5EF4-FFF2-40B4-BE49-F238E27FC236}">
                              <a16:creationId xmlns:a16="http://schemas.microsoft.com/office/drawing/2014/main" id="{5EF15C1F-D398-524E-ACDA-532019D8E4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1" y="3420"/>
                          <a:ext cx="243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257">
              <a:extLst>
                <a:ext uri="{FF2B5EF4-FFF2-40B4-BE49-F238E27FC236}">
                  <a16:creationId xmlns:a16="http://schemas.microsoft.com/office/drawing/2014/main" id="{7B45F90D-5DE7-4100-8BCE-5B51EC6F59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83" y="2819"/>
            <a:ext cx="185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120" name="Object 257">
                          <a:extLst>
                            <a:ext uri="{FF2B5EF4-FFF2-40B4-BE49-F238E27FC236}">
                              <a16:creationId xmlns:a16="http://schemas.microsoft.com/office/drawing/2014/main" id="{7B45F90D-5DE7-4100-8BCE-5B51EC6F59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2819"/>
                          <a:ext cx="185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258">
              <a:extLst>
                <a:ext uri="{FF2B5EF4-FFF2-40B4-BE49-F238E27FC236}">
                  <a16:creationId xmlns:a16="http://schemas.microsoft.com/office/drawing/2014/main" id="{A2616A92-2340-8D11-12EA-8AD37F2BFA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82" y="2842"/>
            <a:ext cx="201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28600" progId="Equation.3">
                    <p:embed/>
                  </p:oleObj>
                </mc:Choice>
                <mc:Fallback>
                  <p:oleObj name="Equation" r:id="rId8" imgW="177480" imgH="228600" progId="Equation.3">
                    <p:embed/>
                    <p:pic>
                      <p:nvPicPr>
                        <p:cNvPr id="121" name="Object 258">
                          <a:extLst>
                            <a:ext uri="{FF2B5EF4-FFF2-40B4-BE49-F238E27FC236}">
                              <a16:creationId xmlns:a16="http://schemas.microsoft.com/office/drawing/2014/main" id="{A2616A92-2340-8D11-12EA-8AD37F2BFA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" y="2842"/>
                          <a:ext cx="201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" name="Text Box 260">
            <a:extLst>
              <a:ext uri="{FF2B5EF4-FFF2-40B4-BE49-F238E27FC236}">
                <a16:creationId xmlns:a16="http://schemas.microsoft.com/office/drawing/2014/main" id="{350DF0DE-8500-CB72-FCE2-1ED846E54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566" y="1726597"/>
            <a:ext cx="250077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时域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（瞬时值形式）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77E7D7-78A8-2916-1E0A-5370807B52BA}"/>
              </a:ext>
            </a:extLst>
          </p:cNvPr>
          <p:cNvGrpSpPr/>
          <p:nvPr/>
        </p:nvGrpSpPr>
        <p:grpSpPr>
          <a:xfrm>
            <a:off x="3642517" y="4109781"/>
            <a:ext cx="3167063" cy="1085850"/>
            <a:chOff x="187455" y="4043948"/>
            <a:chExt cx="3167063" cy="1085850"/>
          </a:xfrm>
        </p:grpSpPr>
        <p:graphicFrame>
          <p:nvGraphicFramePr>
            <p:cNvPr id="5" name="Object 67">
              <a:extLst>
                <a:ext uri="{FF2B5EF4-FFF2-40B4-BE49-F238E27FC236}">
                  <a16:creationId xmlns:a16="http://schemas.microsoft.com/office/drawing/2014/main" id="{3F43C284-B341-DDDF-7AC5-63AD92D81B8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5383480"/>
                </p:ext>
              </p:extLst>
            </p:nvPr>
          </p:nvGraphicFramePr>
          <p:xfrm>
            <a:off x="414468" y="4043948"/>
            <a:ext cx="2940050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434960" imgH="228600" progId="Equation.3">
                    <p:embed/>
                  </p:oleObj>
                </mc:Choice>
                <mc:Fallback>
                  <p:oleObj name="公式" r:id="rId10" imgW="1434960" imgH="228600" progId="Equation.3">
                    <p:embed/>
                    <p:pic>
                      <p:nvPicPr>
                        <p:cNvPr id="5" name="Object 67">
                          <a:extLst>
                            <a:ext uri="{FF2B5EF4-FFF2-40B4-BE49-F238E27FC236}">
                              <a16:creationId xmlns:a16="http://schemas.microsoft.com/office/drawing/2014/main" id="{3F43C284-B341-DDDF-7AC5-63AD92D81B8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468" y="4043948"/>
                          <a:ext cx="2940050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68">
              <a:extLst>
                <a:ext uri="{FF2B5EF4-FFF2-40B4-BE49-F238E27FC236}">
                  <a16:creationId xmlns:a16="http://schemas.microsoft.com/office/drawing/2014/main" id="{C2F8A0DD-DEED-D16B-E8B1-103D0F00012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7628453"/>
                </p:ext>
              </p:extLst>
            </p:nvPr>
          </p:nvGraphicFramePr>
          <p:xfrm>
            <a:off x="433518" y="4672598"/>
            <a:ext cx="2895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1447560" imgH="228600" progId="Equation.3">
                    <p:embed/>
                  </p:oleObj>
                </mc:Choice>
                <mc:Fallback>
                  <p:oleObj name="公式" r:id="rId12" imgW="1447560" imgH="228600" progId="Equation.3">
                    <p:embed/>
                    <p:pic>
                      <p:nvPicPr>
                        <p:cNvPr id="6" name="Object 68">
                          <a:extLst>
                            <a:ext uri="{FF2B5EF4-FFF2-40B4-BE49-F238E27FC236}">
                              <a16:creationId xmlns:a16="http://schemas.microsoft.com/office/drawing/2014/main" id="{C2F8A0DD-DEED-D16B-E8B1-103D0F0001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518" y="4672598"/>
                          <a:ext cx="28956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" name="AutoShape 268">
              <a:extLst>
                <a:ext uri="{FF2B5EF4-FFF2-40B4-BE49-F238E27FC236}">
                  <a16:creationId xmlns:a16="http://schemas.microsoft.com/office/drawing/2014/main" id="{B37FAE49-88ED-9A3B-1216-3808B0F7D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55" y="4113798"/>
              <a:ext cx="252413" cy="987425"/>
            </a:xfrm>
            <a:prstGeom prst="leftBrace">
              <a:avLst>
                <a:gd name="adj1" fmla="val 326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88" name="Object 62">
            <a:extLst>
              <a:ext uri="{FF2B5EF4-FFF2-40B4-BE49-F238E27FC236}">
                <a16:creationId xmlns:a16="http://schemas.microsoft.com/office/drawing/2014/main" id="{CBC658D3-34F8-22A4-3318-F5152151C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40329"/>
              </p:ext>
            </p:extLst>
          </p:nvPr>
        </p:nvGraphicFramePr>
        <p:xfrm>
          <a:off x="4021137" y="1507123"/>
          <a:ext cx="242887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307880" imgH="393480" progId="Equation.3">
                  <p:embed/>
                </p:oleObj>
              </mc:Choice>
              <mc:Fallback>
                <p:oleObj name="公式" r:id="rId14" imgW="1307880" imgH="393480" progId="Equation.3">
                  <p:embed/>
                  <p:pic>
                    <p:nvPicPr>
                      <p:cNvPr id="88" name="Object 62">
                        <a:extLst>
                          <a:ext uri="{FF2B5EF4-FFF2-40B4-BE49-F238E27FC236}">
                            <a16:creationId xmlns:a16="http://schemas.microsoft.com/office/drawing/2014/main" id="{CBC658D3-34F8-22A4-3318-F5152151C5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7" y="1507123"/>
                        <a:ext cx="242887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63">
            <a:extLst>
              <a:ext uri="{FF2B5EF4-FFF2-40B4-BE49-F238E27FC236}">
                <a16:creationId xmlns:a16="http://schemas.microsoft.com/office/drawing/2014/main" id="{5A53F124-5BC5-D12B-FABC-DA6D0EA3B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166452"/>
              </p:ext>
            </p:extLst>
          </p:nvPr>
        </p:nvGraphicFramePr>
        <p:xfrm>
          <a:off x="3989387" y="2307223"/>
          <a:ext cx="2473325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320480" imgH="393480" progId="Equation.3">
                  <p:embed/>
                </p:oleObj>
              </mc:Choice>
              <mc:Fallback>
                <p:oleObj name="公式" r:id="rId16" imgW="1320480" imgH="393480" progId="Equation.3">
                  <p:embed/>
                  <p:pic>
                    <p:nvPicPr>
                      <p:cNvPr id="89" name="Object 63">
                        <a:extLst>
                          <a:ext uri="{FF2B5EF4-FFF2-40B4-BE49-F238E27FC236}">
                            <a16:creationId xmlns:a16="http://schemas.microsoft.com/office/drawing/2014/main" id="{5A53F124-5BC5-D12B-FABC-DA6D0EA3BC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7" y="2307223"/>
                        <a:ext cx="2473325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AutoShape 261">
            <a:extLst>
              <a:ext uri="{FF2B5EF4-FFF2-40B4-BE49-F238E27FC236}">
                <a16:creationId xmlns:a16="http://schemas.microsoft.com/office/drawing/2014/main" id="{9953956E-65DE-B3EE-7C03-D5C6001B40F5}"/>
              </a:ext>
            </a:extLst>
          </p:cNvPr>
          <p:cNvSpPr>
            <a:spLocks/>
          </p:cNvSpPr>
          <p:nvPr/>
        </p:nvSpPr>
        <p:spPr bwMode="auto">
          <a:xfrm>
            <a:off x="3840162" y="1792873"/>
            <a:ext cx="161925" cy="1123950"/>
          </a:xfrm>
          <a:prstGeom prst="leftBrace">
            <a:avLst>
              <a:gd name="adj1" fmla="val 5784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32" name="Group 264">
            <a:extLst>
              <a:ext uri="{FF2B5EF4-FFF2-40B4-BE49-F238E27FC236}">
                <a16:creationId xmlns:a16="http://schemas.microsoft.com/office/drawing/2014/main" id="{A0D2CB44-ADE1-56EF-FADF-3A8C1E9BC543}"/>
              </a:ext>
            </a:extLst>
          </p:cNvPr>
          <p:cNvGrpSpPr>
            <a:grpSpLocks/>
          </p:cNvGrpSpPr>
          <p:nvPr/>
        </p:nvGrpSpPr>
        <p:grpSpPr bwMode="auto">
          <a:xfrm>
            <a:off x="1150938" y="1249948"/>
            <a:ext cx="2516187" cy="1863725"/>
            <a:chOff x="533" y="96"/>
            <a:chExt cx="1585" cy="1174"/>
          </a:xfrm>
        </p:grpSpPr>
        <p:sp>
          <p:nvSpPr>
            <p:cNvPr id="174" name="Text Box 29">
              <a:extLst>
                <a:ext uri="{FF2B5EF4-FFF2-40B4-BE49-F238E27FC236}">
                  <a16:creationId xmlns:a16="http://schemas.microsoft.com/office/drawing/2014/main" id="{2E1BC064-1166-FE88-E2F9-C8B24A69C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" y="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5" name="Line 5">
              <a:extLst>
                <a:ext uri="{FF2B5EF4-FFF2-40B4-BE49-F238E27FC236}">
                  <a16:creationId xmlns:a16="http://schemas.microsoft.com/office/drawing/2014/main" id="{3B21D4B2-EDB0-6C11-E736-3945D670B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7" y="48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6" name="Line 6">
              <a:extLst>
                <a:ext uri="{FF2B5EF4-FFF2-40B4-BE49-F238E27FC236}">
                  <a16:creationId xmlns:a16="http://schemas.microsoft.com/office/drawing/2014/main" id="{D53558B6-2697-EA97-C141-D4DE0C22A3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7" y="1056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Line 7">
              <a:extLst>
                <a:ext uri="{FF2B5EF4-FFF2-40B4-BE49-F238E27FC236}">
                  <a16:creationId xmlns:a16="http://schemas.microsoft.com/office/drawing/2014/main" id="{B3EA8D79-D112-4DA0-6B4A-6DD8FE1B5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1060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Line 8">
              <a:extLst>
                <a:ext uri="{FF2B5EF4-FFF2-40B4-BE49-F238E27FC236}">
                  <a16:creationId xmlns:a16="http://schemas.microsoft.com/office/drawing/2014/main" id="{F6C2037E-76D8-15BB-34DB-AD71A4F68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1" y="502"/>
              <a:ext cx="0" cy="19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Line 9">
              <a:extLst>
                <a:ext uri="{FF2B5EF4-FFF2-40B4-BE49-F238E27FC236}">
                  <a16:creationId xmlns:a16="http://schemas.microsoft.com/office/drawing/2014/main" id="{C4160487-D3DC-4942-DF59-D561527F9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80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Line 10">
              <a:extLst>
                <a:ext uri="{FF2B5EF4-FFF2-40B4-BE49-F238E27FC236}">
                  <a16:creationId xmlns:a16="http://schemas.microsoft.com/office/drawing/2014/main" id="{0AA48975-0973-CE5F-8AEE-293068CEF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1248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Line 11">
              <a:extLst>
                <a:ext uri="{FF2B5EF4-FFF2-40B4-BE49-F238E27FC236}">
                  <a16:creationId xmlns:a16="http://schemas.microsoft.com/office/drawing/2014/main" id="{9F5190D6-099F-41EC-23D3-5E7BA4117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502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Line 12">
              <a:extLst>
                <a:ext uri="{FF2B5EF4-FFF2-40B4-BE49-F238E27FC236}">
                  <a16:creationId xmlns:a16="http://schemas.microsoft.com/office/drawing/2014/main" id="{FBD44B83-6028-DE06-2FB4-E0319EDA9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1246"/>
              <a:ext cx="4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Text Box 13">
              <a:extLst>
                <a:ext uri="{FF2B5EF4-FFF2-40B4-BE49-F238E27FC236}">
                  <a16:creationId xmlns:a16="http://schemas.microsoft.com/office/drawing/2014/main" id="{DB59EE2C-4857-32C2-3D3E-46CF0F045A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" y="496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Text Box 14">
              <a:extLst>
                <a:ext uri="{FF2B5EF4-FFF2-40B4-BE49-F238E27FC236}">
                  <a16:creationId xmlns:a16="http://schemas.microsoft.com/office/drawing/2014/main" id="{95CB255A-AF03-FA85-36BD-54BCFA865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508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Line 15">
              <a:extLst>
                <a:ext uri="{FF2B5EF4-FFF2-40B4-BE49-F238E27FC236}">
                  <a16:creationId xmlns:a16="http://schemas.microsoft.com/office/drawing/2014/main" id="{98EC03E7-69E1-59B5-7F10-79FC9050B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" y="406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Text Box 21">
              <a:extLst>
                <a:ext uri="{FF2B5EF4-FFF2-40B4-BE49-F238E27FC236}">
                  <a16:creationId xmlns:a16="http://schemas.microsoft.com/office/drawing/2014/main" id="{89F773BE-981E-466E-1673-E658A5813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" y="720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Text Box 22">
              <a:extLst>
                <a:ext uri="{FF2B5EF4-FFF2-40B4-BE49-F238E27FC236}">
                  <a16:creationId xmlns:a16="http://schemas.microsoft.com/office/drawing/2014/main" id="{6554616E-2446-E373-7E50-CB6A497B2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5" y="742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L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Text Box 23">
              <a:extLst>
                <a:ext uri="{FF2B5EF4-FFF2-40B4-BE49-F238E27FC236}">
                  <a16:creationId xmlns:a16="http://schemas.microsoft.com/office/drawing/2014/main" id="{A03683EE-0EB0-282F-FD72-E8204F269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" y="46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90" name="Text Box 24">
              <a:extLst>
                <a:ext uri="{FF2B5EF4-FFF2-40B4-BE49-F238E27FC236}">
                  <a16:creationId xmlns:a16="http://schemas.microsoft.com/office/drawing/2014/main" id="{806C5186-E0C1-0987-7A92-564A83C52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8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91" name="Text Box 25">
              <a:extLst>
                <a:ext uri="{FF2B5EF4-FFF2-40B4-BE49-F238E27FC236}">
                  <a16:creationId xmlns:a16="http://schemas.microsoft.com/office/drawing/2014/main" id="{886900FE-FA75-2FD6-9EF8-20D4D25E49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" y="694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7A874071-AE0F-4986-6F8C-8A6AABA1EB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9" y="47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93" name="Text Box 27">
              <a:extLst>
                <a:ext uri="{FF2B5EF4-FFF2-40B4-BE49-F238E27FC236}">
                  <a16:creationId xmlns:a16="http://schemas.microsoft.com/office/drawing/2014/main" id="{16F69B7D-F928-9F2C-EE95-78A5B1C66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8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_</a:t>
              </a:r>
            </a:p>
          </p:txBody>
        </p:sp>
        <p:sp>
          <p:nvSpPr>
            <p:cNvPr id="194" name="Text Box 28">
              <a:extLst>
                <a:ext uri="{FF2B5EF4-FFF2-40B4-BE49-F238E27FC236}">
                  <a16:creationId xmlns:a16="http://schemas.microsoft.com/office/drawing/2014/main" id="{5A6B7AEC-29E9-7D9C-97E4-C3536E066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1" y="742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Text Box 30">
              <a:extLst>
                <a:ext uri="{FF2B5EF4-FFF2-40B4-BE49-F238E27FC236}">
                  <a16:creationId xmlns:a16="http://schemas.microsoft.com/office/drawing/2014/main" id="{E506C95F-1F22-0157-CAB6-482455DEC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11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i</a:t>
              </a:r>
              <a:r>
                <a:rPr kumimoji="1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Text Box 31">
              <a:extLst>
                <a:ext uri="{FF2B5EF4-FFF2-40B4-BE49-F238E27FC236}">
                  <a16:creationId xmlns:a16="http://schemas.microsoft.com/office/drawing/2014/main" id="{6B7F9947-89FE-338A-6023-8D0B0F473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7" y="17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M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7" name="Group 107">
              <a:extLst>
                <a:ext uri="{FF2B5EF4-FFF2-40B4-BE49-F238E27FC236}">
                  <a16:creationId xmlns:a16="http://schemas.microsoft.com/office/drawing/2014/main" id="{FF830AC5-F040-8840-6264-B77EBB5F0D8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96" y="838"/>
              <a:ext cx="379" cy="57"/>
              <a:chOff x="1200" y="1584"/>
              <a:chExt cx="379" cy="45"/>
            </a:xfrm>
          </p:grpSpPr>
          <p:sp>
            <p:nvSpPr>
              <p:cNvPr id="210" name="Arc 108">
                <a:extLst>
                  <a:ext uri="{FF2B5EF4-FFF2-40B4-BE49-F238E27FC236}">
                    <a16:creationId xmlns:a16="http://schemas.microsoft.com/office/drawing/2014/main" id="{D965D1F5-6FF8-3745-DA7C-E2D774EA8B4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1" name="Arc 109">
                <a:extLst>
                  <a:ext uri="{FF2B5EF4-FFF2-40B4-BE49-F238E27FC236}">
                    <a16:creationId xmlns:a16="http://schemas.microsoft.com/office/drawing/2014/main" id="{0D4A18B6-D5F1-F4F9-5419-56E09CB5CA5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Arc 110">
                <a:extLst>
                  <a:ext uri="{FF2B5EF4-FFF2-40B4-BE49-F238E27FC236}">
                    <a16:creationId xmlns:a16="http://schemas.microsoft.com/office/drawing/2014/main" id="{78C197D1-15D9-D250-600B-8AADDD5A1A2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Arc 111">
                <a:extLst>
                  <a:ext uri="{FF2B5EF4-FFF2-40B4-BE49-F238E27FC236}">
                    <a16:creationId xmlns:a16="http://schemas.microsoft.com/office/drawing/2014/main" id="{7AA93C76-88A6-A470-57A3-1ED42B9CAA3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8" name="Oval 112">
              <a:extLst>
                <a:ext uri="{FF2B5EF4-FFF2-40B4-BE49-F238E27FC236}">
                  <a16:creationId xmlns:a16="http://schemas.microsoft.com/office/drawing/2014/main" id="{448601E0-3B19-AFC9-0E05-2871662C4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458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Oval 113">
              <a:extLst>
                <a:ext uri="{FF2B5EF4-FFF2-40B4-BE49-F238E27FC236}">
                  <a16:creationId xmlns:a16="http://schemas.microsoft.com/office/drawing/2014/main" id="{64C3DB46-07FC-EC86-4FF6-764980C4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00" name="Group 114">
              <a:extLst>
                <a:ext uri="{FF2B5EF4-FFF2-40B4-BE49-F238E27FC236}">
                  <a16:creationId xmlns:a16="http://schemas.microsoft.com/office/drawing/2014/main" id="{472455D0-7935-2161-DD64-1AF2A319477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1206" y="850"/>
              <a:ext cx="379" cy="57"/>
              <a:chOff x="1200" y="1584"/>
              <a:chExt cx="379" cy="45"/>
            </a:xfrm>
          </p:grpSpPr>
          <p:sp>
            <p:nvSpPr>
              <p:cNvPr id="206" name="Arc 115">
                <a:extLst>
                  <a:ext uri="{FF2B5EF4-FFF2-40B4-BE49-F238E27FC236}">
                    <a16:creationId xmlns:a16="http://schemas.microsoft.com/office/drawing/2014/main" id="{F0B3BB92-55A9-DBCA-4368-AB0FFD57E6C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Arc 116">
                <a:extLst>
                  <a:ext uri="{FF2B5EF4-FFF2-40B4-BE49-F238E27FC236}">
                    <a16:creationId xmlns:a16="http://schemas.microsoft.com/office/drawing/2014/main" id="{E5AD776D-CC2E-8F00-2D57-AB1EECC556B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Arc 117">
                <a:extLst>
                  <a:ext uri="{FF2B5EF4-FFF2-40B4-BE49-F238E27FC236}">
                    <a16:creationId xmlns:a16="http://schemas.microsoft.com/office/drawing/2014/main" id="{E97648C6-14B1-0D6B-612D-6B05E3D8E79F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Arc 118">
                <a:extLst>
                  <a:ext uri="{FF2B5EF4-FFF2-40B4-BE49-F238E27FC236}">
                    <a16:creationId xmlns:a16="http://schemas.microsoft.com/office/drawing/2014/main" id="{F9FC0228-A084-4992-F2C7-2128E35432F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01" name="Line 119">
              <a:extLst>
                <a:ext uri="{FF2B5EF4-FFF2-40B4-BE49-F238E27FC236}">
                  <a16:creationId xmlns:a16="http://schemas.microsoft.com/office/drawing/2014/main" id="{294B5DFB-5D33-CE9D-69AC-F465CD0AA5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7" y="428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Oval 120">
              <a:extLst>
                <a:ext uri="{FF2B5EF4-FFF2-40B4-BE49-F238E27FC236}">
                  <a16:creationId xmlns:a16="http://schemas.microsoft.com/office/drawing/2014/main" id="{80A649F7-F9B9-A9B7-03CB-D035F7BBF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" y="1222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Oval 121">
              <a:extLst>
                <a:ext uri="{FF2B5EF4-FFF2-40B4-BE49-F238E27FC236}">
                  <a16:creationId xmlns:a16="http://schemas.microsoft.com/office/drawing/2014/main" id="{DCBE22C6-E9E4-45EB-EEBC-8143EB0DD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4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Arc 122">
              <a:extLst>
                <a:ext uri="{FF2B5EF4-FFF2-40B4-BE49-F238E27FC236}">
                  <a16:creationId xmlns:a16="http://schemas.microsoft.com/office/drawing/2014/main" id="{CAC0536B-BFA9-EDD8-025E-1C128649A1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1" y="345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Arc 124">
              <a:extLst>
                <a:ext uri="{FF2B5EF4-FFF2-40B4-BE49-F238E27FC236}">
                  <a16:creationId xmlns:a16="http://schemas.microsoft.com/office/drawing/2014/main" id="{00DB72DE-C66B-4AC8-AE83-AC305ADC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353"/>
              <a:ext cx="148" cy="131"/>
            </a:xfrm>
            <a:custGeom>
              <a:avLst/>
              <a:gdLst>
                <a:gd name="G0" fmla="+- 1539 0 0"/>
                <a:gd name="G1" fmla="+- 21600 0 0"/>
                <a:gd name="G2" fmla="+- 21600 0 0"/>
                <a:gd name="T0" fmla="*/ 0 w 22702"/>
                <a:gd name="T1" fmla="*/ 55 h 21600"/>
                <a:gd name="T2" fmla="*/ 22702 w 22702"/>
                <a:gd name="T3" fmla="*/ 17276 h 21600"/>
                <a:gd name="T4" fmla="*/ 1539 w 2270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02" h="21600" fill="none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</a:path>
                <a:path w="22702" h="21600" stroke="0" extrusionOk="0">
                  <a:moveTo>
                    <a:pt x="-1" y="54"/>
                  </a:moveTo>
                  <a:cubicBezTo>
                    <a:pt x="512" y="18"/>
                    <a:pt x="1025" y="0"/>
                    <a:pt x="1539" y="0"/>
                  </a:cubicBezTo>
                  <a:cubicBezTo>
                    <a:pt x="11801" y="0"/>
                    <a:pt x="20647" y="7221"/>
                    <a:pt x="22701" y="17276"/>
                  </a:cubicBezTo>
                  <a:lnTo>
                    <a:pt x="1539" y="2160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14" name="Text Box 260">
            <a:extLst>
              <a:ext uri="{FF2B5EF4-FFF2-40B4-BE49-F238E27FC236}">
                <a16:creationId xmlns:a16="http://schemas.microsoft.com/office/drawing/2014/main" id="{02C7DA89-9442-A192-10D8-D49AED42F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180" y="4125824"/>
            <a:ext cx="222934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相量域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（相量形式）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79347FDE-A724-B182-CC61-5E8D8910A2E4}"/>
              </a:ext>
            </a:extLst>
          </p:cNvPr>
          <p:cNvSpPr/>
          <p:nvPr/>
        </p:nvSpPr>
        <p:spPr bwMode="auto">
          <a:xfrm>
            <a:off x="3862434" y="3228757"/>
            <a:ext cx="290512" cy="512178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56FB5F44-1D1C-F3AA-9C59-7636DA7BDD2D}"/>
              </a:ext>
            </a:extLst>
          </p:cNvPr>
          <p:cNvSpPr txBox="1"/>
          <p:nvPr/>
        </p:nvSpPr>
        <p:spPr>
          <a:xfrm>
            <a:off x="4289509" y="3241355"/>
            <a:ext cx="2494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利用相量的微分规则</a:t>
            </a:r>
            <a:endParaRPr lang="zh-CN" altLang="en-US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7771542B-A1E3-6FEF-CFBC-A1A95786176B}"/>
              </a:ext>
            </a:extLst>
          </p:cNvPr>
          <p:cNvSpPr txBox="1"/>
          <p:nvPr/>
        </p:nvSpPr>
        <p:spPr>
          <a:xfrm>
            <a:off x="737394" y="5804747"/>
            <a:ext cx="785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当参考方向发生变化时，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类似地可写出相量形式的电路模型和方程。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04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4" grpId="0" animBg="1"/>
      <p:bldP spid="215" grpId="0"/>
      <p:bldP spid="2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sp>
        <p:nvSpPr>
          <p:cNvPr id="239" name="Text Box 4">
            <a:extLst>
              <a:ext uri="{FF2B5EF4-FFF2-40B4-BE49-F238E27FC236}">
                <a16:creationId xmlns:a16="http://schemas.microsoft.com/office/drawing/2014/main" id="{ECE4F84F-18B3-DBC6-E20D-F611A4636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7" y="1288152"/>
            <a:ext cx="2020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去耦合等效</a:t>
            </a:r>
          </a:p>
        </p:txBody>
      </p:sp>
      <p:pic>
        <p:nvPicPr>
          <p:cNvPr id="241" name="图片 240">
            <a:extLst>
              <a:ext uri="{FF2B5EF4-FFF2-40B4-BE49-F238E27FC236}">
                <a16:creationId xmlns:a16="http://schemas.microsoft.com/office/drawing/2014/main" id="{C446E2E9-6519-E6B7-B391-CDCA31BC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79" y="1712742"/>
            <a:ext cx="6698560" cy="25224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D2F736-316F-D6F6-64F2-21AE28F9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98" y="4495592"/>
            <a:ext cx="2049958" cy="1325995"/>
          </a:xfrm>
          <a:prstGeom prst="rect">
            <a:avLst/>
          </a:prstGeom>
        </p:spPr>
      </p:pic>
      <p:sp>
        <p:nvSpPr>
          <p:cNvPr id="88" name="Text Box 4">
            <a:extLst>
              <a:ext uri="{FF2B5EF4-FFF2-40B4-BE49-F238E27FC236}">
                <a16:creationId xmlns:a16="http://schemas.microsoft.com/office/drawing/2014/main" id="{B5471393-DE0F-76C8-64F3-4B6A0983D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20" y="3679280"/>
            <a:ext cx="21600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顺串＋  反串－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C31388-3289-D13E-61AB-6CD34CD2E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701" y="4447967"/>
            <a:ext cx="1806097" cy="1394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963F0E-F3DA-1C38-4E83-1FFF05216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310" y="4447967"/>
            <a:ext cx="1798476" cy="1371719"/>
          </a:xfrm>
          <a:prstGeom prst="rect">
            <a:avLst/>
          </a:prstGeom>
        </p:spPr>
      </p:pic>
      <p:sp>
        <p:nvSpPr>
          <p:cNvPr id="243" name="Text Box 4">
            <a:extLst>
              <a:ext uri="{FF2B5EF4-FFF2-40B4-BE49-F238E27FC236}">
                <a16:creationId xmlns:a16="http://schemas.microsoft.com/office/drawing/2014/main" id="{99C58C69-8628-1D5A-AD8A-35B4990E5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574" y="5819686"/>
            <a:ext cx="6250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	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同名端并联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   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异名端并联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FB7F7D7E-26FE-D59D-0FE1-0D1D5A363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18" y="2427091"/>
            <a:ext cx="13787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串联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B507E327-C6A7-2712-83E5-1AF176630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12" y="4698147"/>
            <a:ext cx="13787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二、并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联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C5AE115E-B95E-D232-955A-03BA2EE6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34" y="5881241"/>
            <a:ext cx="34127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在左边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长出一个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﹣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zh-CN" altLang="en-US" sz="2000" b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17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sp>
        <p:nvSpPr>
          <p:cNvPr id="239" name="Text Box 4">
            <a:extLst>
              <a:ext uri="{FF2B5EF4-FFF2-40B4-BE49-F238E27FC236}">
                <a16:creationId xmlns:a16="http://schemas.microsoft.com/office/drawing/2014/main" id="{ECE4F84F-18B3-DBC6-E20D-F611A4636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97" y="1228733"/>
            <a:ext cx="2020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去耦合等效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442026-FEB1-653E-A1A1-431EFF0C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35274"/>
            <a:ext cx="2773920" cy="1684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B43DE3-4E4A-5C60-96EF-611D9B6C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78" y="1822374"/>
            <a:ext cx="3028008" cy="1509966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91300C3D-563C-6CEF-DC29-09D99072F81F}"/>
              </a:ext>
            </a:extLst>
          </p:cNvPr>
          <p:cNvGrpSpPr>
            <a:grpSpLocks/>
          </p:cNvGrpSpPr>
          <p:nvPr/>
        </p:nvGrpSpPr>
        <p:grpSpPr bwMode="auto">
          <a:xfrm>
            <a:off x="3491999" y="2111800"/>
            <a:ext cx="914400" cy="647700"/>
            <a:chOff x="1632" y="1968"/>
            <a:chExt cx="576" cy="408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05976235-ECC5-707F-5682-C5DC348C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84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6A572AAA-0F41-4B01-65CD-843EEF1636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96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等效  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1069D30-F59C-9A8D-7798-46FB67ED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97" y="3384627"/>
            <a:ext cx="2583404" cy="1508891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DAFB4084-45CB-E108-DEFB-7B346BB69E84}"/>
              </a:ext>
            </a:extLst>
          </p:cNvPr>
          <p:cNvGrpSpPr>
            <a:grpSpLocks/>
          </p:cNvGrpSpPr>
          <p:nvPr/>
        </p:nvGrpSpPr>
        <p:grpSpPr bwMode="auto">
          <a:xfrm>
            <a:off x="3461809" y="3796173"/>
            <a:ext cx="914400" cy="647700"/>
            <a:chOff x="1632" y="1968"/>
            <a:chExt cx="576" cy="408"/>
          </a:xfrm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8026CC27-EC6B-5C85-08A5-EC2109BC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184"/>
              <a:ext cx="528" cy="192"/>
            </a:xfrm>
            <a:prstGeom prst="rightArrow">
              <a:avLst>
                <a:gd name="adj1" fmla="val 50000"/>
                <a:gd name="adj2" fmla="val 68750"/>
              </a:avLst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34FC5AF1-CE3C-1CA5-3692-654382B45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96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等效  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3B7A3F3-519E-5852-CFC7-35CA3CE7B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947" y="3429000"/>
            <a:ext cx="2613887" cy="12650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5C8850-4715-CA25-DDC7-A249C4212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97" y="4907952"/>
            <a:ext cx="4154403" cy="183098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5412714-0B9D-20CA-8CB2-DE0A7340CAFE}"/>
              </a:ext>
            </a:extLst>
          </p:cNvPr>
          <p:cNvSpPr txBox="1"/>
          <p:nvPr/>
        </p:nvSpPr>
        <p:spPr>
          <a:xfrm>
            <a:off x="5126834" y="5423336"/>
            <a:ext cx="376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接近实际的耦合电感电路模型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（上述等效的延伸）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041963F1-F11C-FD2F-57ED-1771DD90B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874" y="2450900"/>
            <a:ext cx="21345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同名端接在一起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中间长出一个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CBD60094-087A-D287-EA31-6936C10D8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002" y="4139072"/>
            <a:ext cx="22914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同名端未接在一起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eaLnBrk="1" hangingPunct="1"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中间长出一个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﹣M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DF305D40-EEE6-D82F-B85E-DF48BCE97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396" y="1254624"/>
            <a:ext cx="13787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三、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形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sp>
        <p:nvSpPr>
          <p:cNvPr id="239" name="Text Box 4">
            <a:extLst>
              <a:ext uri="{FF2B5EF4-FFF2-40B4-BE49-F238E27FC236}">
                <a16:creationId xmlns:a16="http://schemas.microsoft.com/office/drawing/2014/main" id="{ECE4F84F-18B3-DBC6-E20D-F611A4636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97" y="1228733"/>
            <a:ext cx="2987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阻抗变换作用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743E9C-62FE-4367-FC28-D65536F7D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5" y="1741965"/>
            <a:ext cx="7560007" cy="40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BE3C5-C282-1D93-8BA1-94FE893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本讲主要内容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539604-76EB-BD36-5FEF-3EA748FA4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23672"/>
              </p:ext>
            </p:extLst>
          </p:nvPr>
        </p:nvGraphicFramePr>
        <p:xfrm>
          <a:off x="859770" y="1351001"/>
          <a:ext cx="6952233" cy="3975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231">
                  <a:extLst>
                    <a:ext uri="{9D8B030D-6E8A-4147-A177-3AD203B41FA5}">
                      <a16:colId xmlns:a16="http://schemas.microsoft.com/office/drawing/2014/main" val="3850022362"/>
                    </a:ext>
                  </a:extLst>
                </a:gridCol>
                <a:gridCol w="2160002">
                  <a:extLst>
                    <a:ext uri="{9D8B030D-6E8A-4147-A177-3AD203B41FA5}">
                      <a16:colId xmlns:a16="http://schemas.microsoft.com/office/drawing/2014/main" val="30400750"/>
                    </a:ext>
                  </a:extLst>
                </a:gridCol>
              </a:tblGrid>
              <a:tr h="5051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</a:t>
                      </a:r>
                      <a:r>
                        <a:rPr lang="zh-CN" sz="1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教材章节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1510470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正弦稳态电路的相量分析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7393370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 </a:t>
                      </a:r>
                      <a:r>
                        <a:rPr lang="zh-CN" alt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正弦量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</a:t>
                      </a:r>
                      <a:endParaRPr lang="zh-CN" altLang="en-US" sz="1800" b="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8774498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 </a:t>
                      </a:r>
                      <a:r>
                        <a:rPr lang="zh-CN" alt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正弦量的相量表示法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4.2</a:t>
                      </a:r>
                      <a:endParaRPr lang="zh-CN" altLang="en-US" sz="1800" b="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706776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 </a:t>
                      </a:r>
                      <a:r>
                        <a:rPr lang="zh-CN" alt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基尔霍夫定律的相量形式和电路相量模型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4.3-4.4</a:t>
                      </a:r>
                      <a:endParaRPr lang="zh-CN" altLang="en-US" sz="1800" b="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369962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4.4 </a:t>
                      </a:r>
                      <a:r>
                        <a:rPr lang="zh-CN" alt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阻抗与导纳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4.5</a:t>
                      </a:r>
                      <a:endParaRPr lang="zh-CN" altLang="en-US" sz="1800" b="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48306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4.5 </a:t>
                      </a:r>
                      <a:r>
                        <a:rPr lang="zh-CN" alt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正弦稳态电路的相量分析法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4.6</a:t>
                      </a:r>
                      <a:endParaRPr lang="zh-CN" altLang="en-US" sz="1800" b="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5555827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4.6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正弦电流电路的功率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4.7-4.8</a:t>
                      </a:r>
                      <a:endParaRPr lang="zh-CN" altLang="en-US" sz="18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6860074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4.7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耦合电感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4.9-4.10</a:t>
                      </a:r>
                      <a:endParaRPr lang="zh-CN" altLang="en-US" sz="1800" b="1" kern="1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0371556"/>
                  </a:ext>
                </a:extLst>
              </a:tr>
              <a:tr h="385550"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4.8 </a:t>
                      </a:r>
                      <a:r>
                        <a:rPr lang="zh-CN" alt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理想变压器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4.11</a:t>
                      </a:r>
                      <a:endParaRPr lang="zh-CN" altLang="en-US" sz="18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318425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D971459-340F-9C68-09E7-42EDCB94CC74}"/>
              </a:ext>
            </a:extLst>
          </p:cNvPr>
          <p:cNvSpPr txBox="1"/>
          <p:nvPr/>
        </p:nvSpPr>
        <p:spPr>
          <a:xfrm>
            <a:off x="859769" y="5501835"/>
            <a:ext cx="8032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请结合课本认真理解每页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ppt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eaLnBrk="1"/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在观看每一部分的</a:t>
            </a: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ppt </a:t>
            </a: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前，可以先回忆一下相应的知识点。</a:t>
            </a:r>
          </a:p>
          <a:p>
            <a:pPr eaLnBrk="1"/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对于例题的解答，有动画的可以适时暂停，想想下一步可能是什么。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11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sp>
        <p:nvSpPr>
          <p:cNvPr id="239" name="Text Box 4">
            <a:extLst>
              <a:ext uri="{FF2B5EF4-FFF2-40B4-BE49-F238E27FC236}">
                <a16:creationId xmlns:a16="http://schemas.microsoft.com/office/drawing/2014/main" id="{ECE4F84F-18B3-DBC6-E20D-F611A4636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97" y="1228733"/>
            <a:ext cx="2987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阻抗变换作用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E49EAF-B989-F0FC-05A0-ED75A76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97" y="1690398"/>
            <a:ext cx="6941284" cy="423855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D4A735-2B64-4220-6546-0CA8F86722C4}"/>
              </a:ext>
            </a:extLst>
          </p:cNvPr>
          <p:cNvCxnSpPr/>
          <p:nvPr/>
        </p:nvCxnSpPr>
        <p:spPr bwMode="auto">
          <a:xfrm>
            <a:off x="2592000" y="5688000"/>
            <a:ext cx="16200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 Box 4">
            <a:extLst>
              <a:ext uri="{FF2B5EF4-FFF2-40B4-BE49-F238E27FC236}">
                <a16:creationId xmlns:a16="http://schemas.microsoft.com/office/drawing/2014/main" id="{6561E44B-E582-E997-645D-3372B6F5E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998" y="5731062"/>
            <a:ext cx="29872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注意分母包含两部分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8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耦合电感</a:t>
            </a: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7771542B-A1E3-6FEF-CFBC-A1A95786176B}"/>
              </a:ext>
            </a:extLst>
          </p:cNvPr>
          <p:cNvSpPr txBox="1"/>
          <p:nvPr/>
        </p:nvSpPr>
        <p:spPr>
          <a:xfrm>
            <a:off x="457200" y="1268998"/>
            <a:ext cx="8136000" cy="370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总结（含互感元件的正弦电流电路分析）：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基本方法：列写相量形式的电路方程。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：当两个耦合电感线圈相连或存在公共节点时，应恰当利用去耦合等效，将电路变换成不含互感的电路来分析。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0">
              <a:lnSpc>
                <a:spcPct val="120000"/>
              </a:lnSpc>
              <a:buClrTx/>
              <a:buSzTx/>
              <a:buFontTx/>
              <a:buNone/>
              <a:tabLst/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：因为互感元件方程一般是用电流来表示电压，所以在列写方程时常以电流为待求量，也就是列写支路电流方程和回路电流方程。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eaLnBrk="1">
              <a:lnSpc>
                <a:spcPct val="120000"/>
              </a:lnSpc>
              <a:defRPr/>
            </a:pP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注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：当互感线圈的一次侧接电源，则从二次侧看进去时相当于含独立源一端口网络，可用戴维南电路或诺顿电路来等效。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373868-0B8A-19CD-C64D-5CFB1F4C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001" y="4978860"/>
            <a:ext cx="2842506" cy="1638442"/>
          </a:xfrm>
          <a:prstGeom prst="rect">
            <a:avLst/>
          </a:prstGeom>
        </p:spPr>
      </p:pic>
      <p:sp>
        <p:nvSpPr>
          <p:cNvPr id="135" name="文本框 134">
            <a:extLst>
              <a:ext uri="{FF2B5EF4-FFF2-40B4-BE49-F238E27FC236}">
                <a16:creationId xmlns:a16="http://schemas.microsoft.com/office/drawing/2014/main" id="{D9961F19-4FCC-CE2F-D3B0-AA87B7705B34}"/>
              </a:ext>
            </a:extLst>
          </p:cNvPr>
          <p:cNvSpPr txBox="1"/>
          <p:nvPr/>
        </p:nvSpPr>
        <p:spPr>
          <a:xfrm>
            <a:off x="457200" y="4977347"/>
            <a:ext cx="4572000" cy="86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注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：电路结构形如右图时，常将二次侧阻抗等效至一次侧。</a:t>
            </a:r>
          </a:p>
        </p:txBody>
      </p:sp>
    </p:spTree>
    <p:extLst>
      <p:ext uri="{BB962C8B-B14F-4D97-AF65-F5344CB8AC3E}">
        <p14:creationId xmlns:p14="http://schemas.microsoft.com/office/powerpoint/2010/main" val="25430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A30A-F2A7-B037-0210-22D4AC33E80B}"/>
              </a:ext>
            </a:extLst>
          </p:cNvPr>
          <p:cNvSpPr txBox="1"/>
          <p:nvPr/>
        </p:nvSpPr>
        <p:spPr>
          <a:xfrm>
            <a:off x="457200" y="1087746"/>
            <a:ext cx="8434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参考方向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所示电路，</a:t>
            </a:r>
            <a:r>
              <a:rPr lang="en-US" altLang="zh-CN" sz="24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Ω，</a:t>
            </a:r>
            <a:r>
              <a:rPr lang="en-US" altLang="zh-CN" sz="24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20H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，电流源的波形如图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所示，画出耦合电感二次侧电压</a:t>
            </a:r>
            <a:r>
              <a:rPr lang="en-US" altLang="zh-CN" sz="24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(t)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的波形。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12000D-88FC-A1A9-A8B0-1EFAACF739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r="51929"/>
          <a:stretch/>
        </p:blipFill>
        <p:spPr bwMode="auto">
          <a:xfrm>
            <a:off x="5652001" y="2015889"/>
            <a:ext cx="3223541" cy="17903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2C1689-BEE0-C050-EFF9-721A0C0C14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r="2992"/>
          <a:stretch/>
        </p:blipFill>
        <p:spPr bwMode="auto">
          <a:xfrm>
            <a:off x="5903997" y="3896638"/>
            <a:ext cx="3240003" cy="22774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289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BB112C-8BFB-E9DF-7C83-0E6E01FC9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（等效</a:t>
            </a:r>
            <a:r>
              <a:rPr lang="en-US" altLang="zh-CN" dirty="0"/>
              <a:t>&amp;</a:t>
            </a:r>
            <a:r>
              <a:rPr lang="zh-CN" altLang="en-US" dirty="0"/>
              <a:t>一般方法）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A30A-F2A7-B037-0210-22D4AC33E80B}"/>
              </a:ext>
            </a:extLst>
          </p:cNvPr>
          <p:cNvSpPr txBox="1"/>
          <p:nvPr/>
        </p:nvSpPr>
        <p:spPr>
          <a:xfrm>
            <a:off x="457200" y="1087746"/>
            <a:ext cx="8434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求图示电路等效电感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__________H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88DA2C-529F-EE08-337C-6481E71A6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97" y="1087746"/>
            <a:ext cx="3240003" cy="25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8BDBC1-47E4-DCDE-203F-56F6FC63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4ED7AA-21D7-5781-7067-472FBC5FC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4.7 </a:t>
            </a:r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（含互感综合题，滚动复习）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A30A-F2A7-B037-0210-22D4AC33E80B}"/>
              </a:ext>
            </a:extLst>
          </p:cNvPr>
          <p:cNvSpPr txBox="1"/>
          <p:nvPr/>
        </p:nvSpPr>
        <p:spPr>
          <a:xfrm>
            <a:off x="457200" y="1087746"/>
            <a:ext cx="8434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图示电路，已知                       ，求负载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为何值时可获得最大功率，并求其最大功率和电流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6A04E95-F0FD-6C3B-E18E-E53B3AD428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0968" y="1087746"/>
          <a:ext cx="18002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160" imgH="203040" progId="Equation.DSMT4">
                  <p:embed/>
                </p:oleObj>
              </mc:Choice>
              <mc:Fallback>
                <p:oleObj name="Equation" r:id="rId2" imgW="749160" imgH="203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6A04E95-F0FD-6C3B-E18E-E53B3AD42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0968" y="1087746"/>
                        <a:ext cx="18002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5A4BC83E-A628-A70A-DF58-23D035B9E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533" y="1575109"/>
            <a:ext cx="3997332" cy="19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E03E5D-A9F3-6A1D-03E8-95C8AE6D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2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4.8 </a:t>
            </a:r>
            <a:r>
              <a:rPr lang="zh-CN" altLang="en-US" dirty="0"/>
              <a:t>理想变压器</a:t>
            </a:r>
          </a:p>
        </p:txBody>
      </p:sp>
      <p:grpSp>
        <p:nvGrpSpPr>
          <p:cNvPr id="3" name="Group 207">
            <a:extLst>
              <a:ext uri="{FF2B5EF4-FFF2-40B4-BE49-F238E27FC236}">
                <a16:creationId xmlns:a16="http://schemas.microsoft.com/office/drawing/2014/main" id="{0EA6D630-A808-933C-0999-BB6599C01767}"/>
              </a:ext>
            </a:extLst>
          </p:cNvPr>
          <p:cNvGrpSpPr>
            <a:grpSpLocks/>
          </p:cNvGrpSpPr>
          <p:nvPr/>
        </p:nvGrpSpPr>
        <p:grpSpPr bwMode="auto">
          <a:xfrm>
            <a:off x="3133467" y="1284752"/>
            <a:ext cx="1639888" cy="1363663"/>
            <a:chOff x="732" y="927"/>
            <a:chExt cx="1033" cy="859"/>
          </a:xfrm>
        </p:grpSpPr>
        <p:graphicFrame>
          <p:nvGraphicFramePr>
            <p:cNvPr id="4" name="Object 72">
              <a:extLst>
                <a:ext uri="{FF2B5EF4-FFF2-40B4-BE49-F238E27FC236}">
                  <a16:creationId xmlns:a16="http://schemas.microsoft.com/office/drawing/2014/main" id="{769999EB-34A6-A249-C14E-8523443DA0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527135"/>
                </p:ext>
              </p:extLst>
            </p:nvPr>
          </p:nvGraphicFramePr>
          <p:xfrm>
            <a:off x="901" y="927"/>
            <a:ext cx="864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71320" imgH="203040" progId="Equation.DSMT4">
                    <p:embed/>
                  </p:oleObj>
                </mc:Choice>
                <mc:Fallback>
                  <p:oleObj name="Equation" r:id="rId2" imgW="571320" imgH="203040" progId="Equation.DSMT4">
                    <p:embed/>
                    <p:pic>
                      <p:nvPicPr>
                        <p:cNvPr id="4" name="Object 72">
                          <a:extLst>
                            <a:ext uri="{FF2B5EF4-FFF2-40B4-BE49-F238E27FC236}">
                              <a16:creationId xmlns:a16="http://schemas.microsoft.com/office/drawing/2014/main" id="{769999EB-34A6-A249-C14E-8523443DA0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1" y="927"/>
                          <a:ext cx="864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73">
              <a:extLst>
                <a:ext uri="{FF2B5EF4-FFF2-40B4-BE49-F238E27FC236}">
                  <a16:creationId xmlns:a16="http://schemas.microsoft.com/office/drawing/2014/main" id="{022D6BEC-DA95-FDE0-6E73-F0464F4C0B2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6842765"/>
                </p:ext>
              </p:extLst>
            </p:nvPr>
          </p:nvGraphicFramePr>
          <p:xfrm>
            <a:off x="900" y="1350"/>
            <a:ext cx="837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58720" imgH="291960" progId="Equation.DSMT4">
                    <p:embed/>
                  </p:oleObj>
                </mc:Choice>
                <mc:Fallback>
                  <p:oleObj name="Equation" r:id="rId4" imgW="558720" imgH="291960" progId="Equation.DSMT4">
                    <p:embed/>
                    <p:pic>
                      <p:nvPicPr>
                        <p:cNvPr id="5" name="Object 73">
                          <a:extLst>
                            <a:ext uri="{FF2B5EF4-FFF2-40B4-BE49-F238E27FC236}">
                              <a16:creationId xmlns:a16="http://schemas.microsoft.com/office/drawing/2014/main" id="{022D6BEC-DA95-FDE0-6E73-F0464F4C0B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" y="1350"/>
                          <a:ext cx="837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AutoShape 74">
              <a:extLst>
                <a:ext uri="{FF2B5EF4-FFF2-40B4-BE49-F238E27FC236}">
                  <a16:creationId xmlns:a16="http://schemas.microsoft.com/office/drawing/2014/main" id="{8BE27F65-2683-A74F-48BD-682777DC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938"/>
              <a:ext cx="119" cy="730"/>
            </a:xfrm>
            <a:prstGeom prst="leftBrace">
              <a:avLst>
                <a:gd name="adj1" fmla="val 51120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220">
            <a:extLst>
              <a:ext uri="{FF2B5EF4-FFF2-40B4-BE49-F238E27FC236}">
                <a16:creationId xmlns:a16="http://schemas.microsoft.com/office/drawing/2014/main" id="{3564A217-A149-8F03-D77F-AF3BDCE4C8A7}"/>
              </a:ext>
            </a:extLst>
          </p:cNvPr>
          <p:cNvGrpSpPr>
            <a:grpSpLocks/>
          </p:cNvGrpSpPr>
          <p:nvPr/>
        </p:nvGrpSpPr>
        <p:grpSpPr bwMode="auto">
          <a:xfrm>
            <a:off x="5460999" y="965162"/>
            <a:ext cx="3303588" cy="2089150"/>
            <a:chOff x="2796" y="1712"/>
            <a:chExt cx="2081" cy="1316"/>
          </a:xfrm>
        </p:grpSpPr>
        <p:sp>
          <p:nvSpPr>
            <p:cNvPr id="8" name="Line 76">
              <a:extLst>
                <a:ext uri="{FF2B5EF4-FFF2-40B4-BE49-F238E27FC236}">
                  <a16:creationId xmlns:a16="http://schemas.microsoft.com/office/drawing/2014/main" id="{C355389E-9912-08F2-9D7E-1C9CF86069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8" y="2659"/>
              <a:ext cx="4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77">
              <a:extLst>
                <a:ext uri="{FF2B5EF4-FFF2-40B4-BE49-F238E27FC236}">
                  <a16:creationId xmlns:a16="http://schemas.microsoft.com/office/drawing/2014/main" id="{94264AA9-D315-0747-54B5-6840DBA03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2083"/>
              <a:ext cx="2" cy="2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78">
              <a:extLst>
                <a:ext uri="{FF2B5EF4-FFF2-40B4-BE49-F238E27FC236}">
                  <a16:creationId xmlns:a16="http://schemas.microsoft.com/office/drawing/2014/main" id="{785355A4-C843-8BF3-BCCC-07F43C33D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4" y="2682"/>
              <a:ext cx="0" cy="2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79">
              <a:extLst>
                <a:ext uri="{FF2B5EF4-FFF2-40B4-BE49-F238E27FC236}">
                  <a16:creationId xmlns:a16="http://schemas.microsoft.com/office/drawing/2014/main" id="{F3CFA7E3-97B3-3F89-D6FB-77BC08183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2078"/>
              <a:ext cx="0" cy="2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80">
              <a:extLst>
                <a:ext uri="{FF2B5EF4-FFF2-40B4-BE49-F238E27FC236}">
                  <a16:creationId xmlns:a16="http://schemas.microsoft.com/office/drawing/2014/main" id="{EAE20CC7-A9BB-368F-0FE3-C1065EC46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0" y="2078"/>
              <a:ext cx="608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81">
              <a:extLst>
                <a:ext uri="{FF2B5EF4-FFF2-40B4-BE49-F238E27FC236}">
                  <a16:creationId xmlns:a16="http://schemas.microsoft.com/office/drawing/2014/main" id="{510DB708-A792-D32B-CA93-2D602B9244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2884"/>
              <a:ext cx="5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82">
              <a:extLst>
                <a:ext uri="{FF2B5EF4-FFF2-40B4-BE49-F238E27FC236}">
                  <a16:creationId xmlns:a16="http://schemas.microsoft.com/office/drawing/2014/main" id="{45AE4345-3AB2-6BF3-A99E-41D177E476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445" y="1881"/>
              <a:ext cx="0" cy="2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83">
              <a:extLst>
                <a:ext uri="{FF2B5EF4-FFF2-40B4-BE49-F238E27FC236}">
                  <a16:creationId xmlns:a16="http://schemas.microsoft.com/office/drawing/2014/main" id="{CBBA2A13-8367-0C68-F711-D4AC7F1B4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" y="2060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84">
              <a:extLst>
                <a:ext uri="{FF2B5EF4-FFF2-40B4-BE49-F238E27FC236}">
                  <a16:creationId xmlns:a16="http://schemas.microsoft.com/office/drawing/2014/main" id="{F6D88379-17F8-63CE-C02E-CFA14AD6E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061"/>
              <a:ext cx="1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Line 86">
              <a:extLst>
                <a:ext uri="{FF2B5EF4-FFF2-40B4-BE49-F238E27FC236}">
                  <a16:creationId xmlns:a16="http://schemas.microsoft.com/office/drawing/2014/main" id="{88842C8B-4994-576E-09BB-D5935A95CA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" y="2009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" name="Group 87">
              <a:extLst>
                <a:ext uri="{FF2B5EF4-FFF2-40B4-BE49-F238E27FC236}">
                  <a16:creationId xmlns:a16="http://schemas.microsoft.com/office/drawing/2014/main" id="{AABA8CEB-5D88-DD93-8970-3223052DA5A3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858" y="2472"/>
              <a:ext cx="370" cy="53"/>
              <a:chOff x="1200" y="1584"/>
              <a:chExt cx="379" cy="45"/>
            </a:xfrm>
          </p:grpSpPr>
          <p:sp>
            <p:nvSpPr>
              <p:cNvPr id="39" name="Arc 88">
                <a:extLst>
                  <a:ext uri="{FF2B5EF4-FFF2-40B4-BE49-F238E27FC236}">
                    <a16:creationId xmlns:a16="http://schemas.microsoft.com/office/drawing/2014/main" id="{5D9F6065-A43A-CF51-042D-AD4660D83CD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Arc 89">
                <a:extLst>
                  <a:ext uri="{FF2B5EF4-FFF2-40B4-BE49-F238E27FC236}">
                    <a16:creationId xmlns:a16="http://schemas.microsoft.com/office/drawing/2014/main" id="{7C72BAAE-6726-E669-E38A-6DFDA4CAE99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Arc 90">
                <a:extLst>
                  <a:ext uri="{FF2B5EF4-FFF2-40B4-BE49-F238E27FC236}">
                    <a16:creationId xmlns:a16="http://schemas.microsoft.com/office/drawing/2014/main" id="{D72880E0-7E2F-12D9-7C85-2C1ADF03378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Arc 91">
                <a:extLst>
                  <a:ext uri="{FF2B5EF4-FFF2-40B4-BE49-F238E27FC236}">
                    <a16:creationId xmlns:a16="http://schemas.microsoft.com/office/drawing/2014/main" id="{ED7917F6-24B5-09E7-2CC0-D818A6C9ECB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Oval 92">
              <a:extLst>
                <a:ext uri="{FF2B5EF4-FFF2-40B4-BE49-F238E27FC236}">
                  <a16:creationId xmlns:a16="http://schemas.microsoft.com/office/drawing/2014/main" id="{0EE85F96-518D-232C-CB75-9EDACE00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2063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Oval 93">
              <a:extLst>
                <a:ext uri="{FF2B5EF4-FFF2-40B4-BE49-F238E27FC236}">
                  <a16:creationId xmlns:a16="http://schemas.microsoft.com/office/drawing/2014/main" id="{6E4D8F7C-F6BF-C811-A121-AFBD8080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2058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ine 94">
              <a:extLst>
                <a:ext uri="{FF2B5EF4-FFF2-40B4-BE49-F238E27FC236}">
                  <a16:creationId xmlns:a16="http://schemas.microsoft.com/office/drawing/2014/main" id="{8FD4A573-8EE2-B439-DAB7-97FA556F1F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4" y="2078"/>
              <a:ext cx="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Oval 95">
              <a:extLst>
                <a:ext uri="{FF2B5EF4-FFF2-40B4-BE49-F238E27FC236}">
                  <a16:creationId xmlns:a16="http://schemas.microsoft.com/office/drawing/2014/main" id="{140F7671-F7FB-20CE-8E57-F155D3B10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2862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3" name="Object 96">
              <a:extLst>
                <a:ext uri="{FF2B5EF4-FFF2-40B4-BE49-F238E27FC236}">
                  <a16:creationId xmlns:a16="http://schemas.microsoft.com/office/drawing/2014/main" id="{7B3F6778-776B-89F0-1E62-3A24CD10BF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8" y="1712"/>
            <a:ext cx="21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23" name="Object 96">
                          <a:extLst>
                            <a:ext uri="{FF2B5EF4-FFF2-40B4-BE49-F238E27FC236}">
                              <a16:creationId xmlns:a16="http://schemas.microsoft.com/office/drawing/2014/main" id="{7B3F6778-776B-89F0-1E62-3A24CD10BF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1712"/>
                          <a:ext cx="21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97">
              <a:extLst>
                <a:ext uri="{FF2B5EF4-FFF2-40B4-BE49-F238E27FC236}">
                  <a16:creationId xmlns:a16="http://schemas.microsoft.com/office/drawing/2014/main" id="{CBE43009-1C71-0139-5313-FC17CFBB0D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7" y="1725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28600" progId="Equation.3">
                    <p:embed/>
                  </p:oleObj>
                </mc:Choice>
                <mc:Fallback>
                  <p:oleObj name="Equation" r:id="rId8" imgW="177480" imgH="228600" progId="Equation.3">
                    <p:embed/>
                    <p:pic>
                      <p:nvPicPr>
                        <p:cNvPr id="24" name="Object 97">
                          <a:extLst>
                            <a:ext uri="{FF2B5EF4-FFF2-40B4-BE49-F238E27FC236}">
                              <a16:creationId xmlns:a16="http://schemas.microsoft.com/office/drawing/2014/main" id="{CBE43009-1C71-0139-5313-FC17CFBB0D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725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98">
              <a:extLst>
                <a:ext uri="{FF2B5EF4-FFF2-40B4-BE49-F238E27FC236}">
                  <a16:creationId xmlns:a16="http://schemas.microsoft.com/office/drawing/2014/main" id="{495FD05D-E7CE-86FC-CF86-22A443DA73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0" y="2876"/>
              <a:ext cx="608" cy="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Oval 99">
              <a:extLst>
                <a:ext uri="{FF2B5EF4-FFF2-40B4-BE49-F238E27FC236}">
                  <a16:creationId xmlns:a16="http://schemas.microsoft.com/office/drawing/2014/main" id="{52B319D6-5FCF-3E2C-E777-D5E4D4BCF6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62" y="2850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 Box 100">
              <a:extLst>
                <a:ext uri="{FF2B5EF4-FFF2-40B4-BE49-F238E27FC236}">
                  <a16:creationId xmlns:a16="http://schemas.microsoft.com/office/drawing/2014/main" id="{703FD124-61C9-EDA7-0E99-17098E42D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6" y="196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28" name="Text Box 101">
              <a:extLst>
                <a:ext uri="{FF2B5EF4-FFF2-40B4-BE49-F238E27FC236}">
                  <a16:creationId xmlns:a16="http://schemas.microsoft.com/office/drawing/2014/main" id="{2D40415B-3C56-7BEF-E527-989DFB2DA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8" y="2740"/>
              <a:ext cx="2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29" name="Object 102">
              <a:extLst>
                <a:ext uri="{FF2B5EF4-FFF2-40B4-BE49-F238E27FC236}">
                  <a16:creationId xmlns:a16="http://schemas.microsoft.com/office/drawing/2014/main" id="{5DB984AE-A21A-DBB9-888F-75107A45E7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10" y="2339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03040" imgH="228600" progId="Equation.3">
                    <p:embed/>
                  </p:oleObj>
                </mc:Choice>
                <mc:Fallback>
                  <p:oleObj name="Equation" r:id="rId10" imgW="203040" imgH="228600" progId="Equation.3">
                    <p:embed/>
                    <p:pic>
                      <p:nvPicPr>
                        <p:cNvPr id="29" name="Object 102">
                          <a:extLst>
                            <a:ext uri="{FF2B5EF4-FFF2-40B4-BE49-F238E27FC236}">
                              <a16:creationId xmlns:a16="http://schemas.microsoft.com/office/drawing/2014/main" id="{5DB984AE-A21A-DBB9-888F-75107A45E7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0" y="2339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3">
              <a:extLst>
                <a:ext uri="{FF2B5EF4-FFF2-40B4-BE49-F238E27FC236}">
                  <a16:creationId xmlns:a16="http://schemas.microsoft.com/office/drawing/2014/main" id="{3B8E94E2-CF5C-03CD-0A12-5281AEA68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1977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31" name="Text Box 104">
              <a:extLst>
                <a:ext uri="{FF2B5EF4-FFF2-40B4-BE49-F238E27FC236}">
                  <a16:creationId xmlns:a16="http://schemas.microsoft.com/office/drawing/2014/main" id="{8D842523-BC88-BCB9-BDE6-D929A15A2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9" y="273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32" name="Object 105">
              <a:extLst>
                <a:ext uri="{FF2B5EF4-FFF2-40B4-BE49-F238E27FC236}">
                  <a16:creationId xmlns:a16="http://schemas.microsoft.com/office/drawing/2014/main" id="{CA21E53E-47C5-1867-EE5E-4877BCBB8F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6" y="2326"/>
            <a:ext cx="23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03040" imgH="228600" progId="Equation.3">
                    <p:embed/>
                  </p:oleObj>
                </mc:Choice>
                <mc:Fallback>
                  <p:oleObj name="Equation" r:id="rId12" imgW="203040" imgH="228600" progId="Equation.3">
                    <p:embed/>
                    <p:pic>
                      <p:nvPicPr>
                        <p:cNvPr id="32" name="Object 105">
                          <a:extLst>
                            <a:ext uri="{FF2B5EF4-FFF2-40B4-BE49-F238E27FC236}">
                              <a16:creationId xmlns:a16="http://schemas.microsoft.com/office/drawing/2014/main" id="{CA21E53E-47C5-1867-EE5E-4877BCBB8F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6" y="2326"/>
                          <a:ext cx="235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" name="Group 106">
              <a:extLst>
                <a:ext uri="{FF2B5EF4-FFF2-40B4-BE49-F238E27FC236}">
                  <a16:creationId xmlns:a16="http://schemas.microsoft.com/office/drawing/2014/main" id="{CADE9EFD-9F30-F708-5FC4-4B69471F13F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63" y="2453"/>
              <a:ext cx="370" cy="53"/>
              <a:chOff x="1200" y="1584"/>
              <a:chExt cx="379" cy="45"/>
            </a:xfrm>
          </p:grpSpPr>
          <p:sp>
            <p:nvSpPr>
              <p:cNvPr id="35" name="Arc 107">
                <a:extLst>
                  <a:ext uri="{FF2B5EF4-FFF2-40B4-BE49-F238E27FC236}">
                    <a16:creationId xmlns:a16="http://schemas.microsoft.com/office/drawing/2014/main" id="{7F83B7F2-DE89-745D-1C70-1E47AD38F06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Arc 108">
                <a:extLst>
                  <a:ext uri="{FF2B5EF4-FFF2-40B4-BE49-F238E27FC236}">
                    <a16:creationId xmlns:a16="http://schemas.microsoft.com/office/drawing/2014/main" id="{ADDDDEF8-75A7-AE33-BA56-DA53EBF6A9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Arc 109">
                <a:extLst>
                  <a:ext uri="{FF2B5EF4-FFF2-40B4-BE49-F238E27FC236}">
                    <a16:creationId xmlns:a16="http://schemas.microsoft.com/office/drawing/2014/main" id="{3C6FF9ED-047C-9FB6-083A-49669AC6D46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Arc 110">
                <a:extLst>
                  <a:ext uri="{FF2B5EF4-FFF2-40B4-BE49-F238E27FC236}">
                    <a16:creationId xmlns:a16="http://schemas.microsoft.com/office/drawing/2014/main" id="{331E10CA-ACB1-1B60-1897-C36254E6E1B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4" name="Text Box 118">
              <a:extLst>
                <a:ext uri="{FF2B5EF4-FFF2-40B4-BE49-F238E27FC236}">
                  <a16:creationId xmlns:a16="http://schemas.microsoft.com/office/drawing/2014/main" id="{40D285FD-76D0-2342-9FDE-AFC3CFD40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1776"/>
              <a:ext cx="5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: 1</a:t>
              </a:r>
            </a:p>
          </p:txBody>
        </p:sp>
      </p:grpSp>
      <p:sp>
        <p:nvSpPr>
          <p:cNvPr id="43" name="Text Box 219">
            <a:extLst>
              <a:ext uri="{FF2B5EF4-FFF2-40B4-BE49-F238E27FC236}">
                <a16:creationId xmlns:a16="http://schemas.microsoft.com/office/drawing/2014/main" id="{4B33F8FF-AFB8-19B9-1339-79736F4AD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136" y="2986526"/>
            <a:ext cx="28273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理想变压器的电路模型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Text Box 1027">
            <a:extLst>
              <a:ext uri="{FF2B5EF4-FFF2-40B4-BE49-F238E27FC236}">
                <a16:creationId xmlns:a16="http://schemas.microsoft.com/office/drawing/2014/main" id="{8538CB67-3ACD-05CB-075B-0B8AEAB08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10" y="1268810"/>
            <a:ext cx="28026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一次侧、二次侧电压电流变换关系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（注意</a:t>
            </a:r>
            <a:r>
              <a:rPr kumimoji="1" lang="zh-CN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参考方向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</a:p>
        </p:txBody>
      </p:sp>
      <p:sp>
        <p:nvSpPr>
          <p:cNvPr id="102" name="Text Box 92">
            <a:extLst>
              <a:ext uri="{FF2B5EF4-FFF2-40B4-BE49-F238E27FC236}">
                <a16:creationId xmlns:a16="http://schemas.microsoft.com/office/drawing/2014/main" id="{69DB259E-34FE-5470-E6A2-01818BB88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64" y="4001841"/>
            <a:ext cx="8701537" cy="42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既不储能，也不耗能，在电路中只起传递信号和能量的作用。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（非能元件）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" name="Group 220">
            <a:extLst>
              <a:ext uri="{FF2B5EF4-FFF2-40B4-BE49-F238E27FC236}">
                <a16:creationId xmlns:a16="http://schemas.microsoft.com/office/drawing/2014/main" id="{36C4F9C5-85BE-7AB1-68E5-44F2E44FBF33}"/>
              </a:ext>
            </a:extLst>
          </p:cNvPr>
          <p:cNvGrpSpPr>
            <a:grpSpLocks/>
          </p:cNvGrpSpPr>
          <p:nvPr/>
        </p:nvGrpSpPr>
        <p:grpSpPr bwMode="auto">
          <a:xfrm>
            <a:off x="745896" y="4595612"/>
            <a:ext cx="3327400" cy="2089150"/>
            <a:chOff x="2796" y="1712"/>
            <a:chExt cx="2096" cy="1316"/>
          </a:xfrm>
        </p:grpSpPr>
        <p:sp>
          <p:nvSpPr>
            <p:cNvPr id="104" name="Line 76">
              <a:extLst>
                <a:ext uri="{FF2B5EF4-FFF2-40B4-BE49-F238E27FC236}">
                  <a16:creationId xmlns:a16="http://schemas.microsoft.com/office/drawing/2014/main" id="{6C14F210-1CDF-D819-7578-6CF5C10A2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18" y="2659"/>
              <a:ext cx="4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Line 77">
              <a:extLst>
                <a:ext uri="{FF2B5EF4-FFF2-40B4-BE49-F238E27FC236}">
                  <a16:creationId xmlns:a16="http://schemas.microsoft.com/office/drawing/2014/main" id="{743B57E2-229F-529F-1E8A-20A1ED566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" y="2083"/>
              <a:ext cx="2" cy="2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Line 78">
              <a:extLst>
                <a:ext uri="{FF2B5EF4-FFF2-40B4-BE49-F238E27FC236}">
                  <a16:creationId xmlns:a16="http://schemas.microsoft.com/office/drawing/2014/main" id="{6951C39C-7E33-4555-B166-5969EEA2C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4" y="2682"/>
              <a:ext cx="0" cy="2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Line 79">
              <a:extLst>
                <a:ext uri="{FF2B5EF4-FFF2-40B4-BE49-F238E27FC236}">
                  <a16:creationId xmlns:a16="http://schemas.microsoft.com/office/drawing/2014/main" id="{B4C36590-02BD-2E65-B57D-A4CE87718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" y="2078"/>
              <a:ext cx="0" cy="2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Line 80">
              <a:extLst>
                <a:ext uri="{FF2B5EF4-FFF2-40B4-BE49-F238E27FC236}">
                  <a16:creationId xmlns:a16="http://schemas.microsoft.com/office/drawing/2014/main" id="{745402D7-165D-2550-9120-BCBC4A638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0" y="2078"/>
              <a:ext cx="608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9" name="Line 81">
              <a:extLst>
                <a:ext uri="{FF2B5EF4-FFF2-40B4-BE49-F238E27FC236}">
                  <a16:creationId xmlns:a16="http://schemas.microsoft.com/office/drawing/2014/main" id="{81757144-B531-D320-2FE2-DF7D9B4CC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6" y="2884"/>
              <a:ext cx="50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" name="Line 82">
              <a:extLst>
                <a:ext uri="{FF2B5EF4-FFF2-40B4-BE49-F238E27FC236}">
                  <a16:creationId xmlns:a16="http://schemas.microsoft.com/office/drawing/2014/main" id="{7ADABED0-0F7F-CF66-42BA-4AC68A72C8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510" y="1882"/>
              <a:ext cx="4" cy="26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Text Box 83">
              <a:extLst>
                <a:ext uri="{FF2B5EF4-FFF2-40B4-BE49-F238E27FC236}">
                  <a16:creationId xmlns:a16="http://schemas.microsoft.com/office/drawing/2014/main" id="{7152C37B-C29B-0C7B-DBE3-475B28B3B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" y="2060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Text Box 84">
              <a:extLst>
                <a:ext uri="{FF2B5EF4-FFF2-40B4-BE49-F238E27FC236}">
                  <a16:creationId xmlns:a16="http://schemas.microsoft.com/office/drawing/2014/main" id="{F12734DD-D048-3EE0-A303-188CFA789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061"/>
              <a:ext cx="1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3" name="Line 86">
              <a:extLst>
                <a:ext uri="{FF2B5EF4-FFF2-40B4-BE49-F238E27FC236}">
                  <a16:creationId xmlns:a16="http://schemas.microsoft.com/office/drawing/2014/main" id="{58C2A562-01DA-B7C4-C70E-FA6CE46C4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" y="2009"/>
              <a:ext cx="24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4" name="Group 87">
              <a:extLst>
                <a:ext uri="{FF2B5EF4-FFF2-40B4-BE49-F238E27FC236}">
                  <a16:creationId xmlns:a16="http://schemas.microsoft.com/office/drawing/2014/main" id="{5CCA99C2-5AF1-9AF4-9D86-BAB88C11638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3858" y="2472"/>
              <a:ext cx="370" cy="53"/>
              <a:chOff x="1200" y="1584"/>
              <a:chExt cx="379" cy="45"/>
            </a:xfrm>
          </p:grpSpPr>
          <p:sp>
            <p:nvSpPr>
              <p:cNvPr id="135" name="Arc 88">
                <a:extLst>
                  <a:ext uri="{FF2B5EF4-FFF2-40B4-BE49-F238E27FC236}">
                    <a16:creationId xmlns:a16="http://schemas.microsoft.com/office/drawing/2014/main" id="{EC8C1E13-92A5-9759-B797-A11F9368C98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6" name="Arc 89">
                <a:extLst>
                  <a:ext uri="{FF2B5EF4-FFF2-40B4-BE49-F238E27FC236}">
                    <a16:creationId xmlns:a16="http://schemas.microsoft.com/office/drawing/2014/main" id="{8AC11A05-F7AB-942A-95A6-4342883E0BC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7" name="Arc 90">
                <a:extLst>
                  <a:ext uri="{FF2B5EF4-FFF2-40B4-BE49-F238E27FC236}">
                    <a16:creationId xmlns:a16="http://schemas.microsoft.com/office/drawing/2014/main" id="{AC739ADE-BCB1-31B0-B6E3-98B14A04200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Arc 91">
                <a:extLst>
                  <a:ext uri="{FF2B5EF4-FFF2-40B4-BE49-F238E27FC236}">
                    <a16:creationId xmlns:a16="http://schemas.microsoft.com/office/drawing/2014/main" id="{6E85354D-090D-3E40-9A0E-AF1828CB22F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5" name="Oval 92">
              <a:extLst>
                <a:ext uri="{FF2B5EF4-FFF2-40B4-BE49-F238E27FC236}">
                  <a16:creationId xmlns:a16="http://schemas.microsoft.com/office/drawing/2014/main" id="{7775A9EC-2FF5-B4EF-550D-372F7D14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" y="2063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Oval 93">
              <a:extLst>
                <a:ext uri="{FF2B5EF4-FFF2-40B4-BE49-F238E27FC236}">
                  <a16:creationId xmlns:a16="http://schemas.microsoft.com/office/drawing/2014/main" id="{DDD161EE-EE85-FA8D-92D0-90ECE8CD3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2058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Line 94">
              <a:extLst>
                <a:ext uri="{FF2B5EF4-FFF2-40B4-BE49-F238E27FC236}">
                  <a16:creationId xmlns:a16="http://schemas.microsoft.com/office/drawing/2014/main" id="{9DE63A31-B515-E0DB-9745-721557263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4" y="2078"/>
              <a:ext cx="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Oval 95">
              <a:extLst>
                <a:ext uri="{FF2B5EF4-FFF2-40B4-BE49-F238E27FC236}">
                  <a16:creationId xmlns:a16="http://schemas.microsoft.com/office/drawing/2014/main" id="{9D485318-7D21-A2A9-B06C-AEB523904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2862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19" name="Object 96">
              <a:extLst>
                <a:ext uri="{FF2B5EF4-FFF2-40B4-BE49-F238E27FC236}">
                  <a16:creationId xmlns:a16="http://schemas.microsoft.com/office/drawing/2014/main" id="{EAF3E5CC-3B11-F3E1-3EF5-DFDC49AFDEF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98" y="1712"/>
            <a:ext cx="21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23" name="Object 96">
                          <a:extLst>
                            <a:ext uri="{FF2B5EF4-FFF2-40B4-BE49-F238E27FC236}">
                              <a16:creationId xmlns:a16="http://schemas.microsoft.com/office/drawing/2014/main" id="{7B3F6778-776B-89F0-1E62-3A24CD10BF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1712"/>
                          <a:ext cx="21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97">
              <a:extLst>
                <a:ext uri="{FF2B5EF4-FFF2-40B4-BE49-F238E27FC236}">
                  <a16:creationId xmlns:a16="http://schemas.microsoft.com/office/drawing/2014/main" id="{09EC6B33-9533-308E-C2E5-EBAA759328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7" y="1725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28600" progId="Equation.3">
                    <p:embed/>
                  </p:oleObj>
                </mc:Choice>
                <mc:Fallback>
                  <p:oleObj name="Equation" r:id="rId8" imgW="177480" imgH="228600" progId="Equation.3">
                    <p:embed/>
                    <p:pic>
                      <p:nvPicPr>
                        <p:cNvPr id="24" name="Object 97">
                          <a:extLst>
                            <a:ext uri="{FF2B5EF4-FFF2-40B4-BE49-F238E27FC236}">
                              <a16:creationId xmlns:a16="http://schemas.microsoft.com/office/drawing/2014/main" id="{CBE43009-1C71-0139-5313-FC17CFBB0D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725"/>
                          <a:ext cx="24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" name="Line 98">
              <a:extLst>
                <a:ext uri="{FF2B5EF4-FFF2-40B4-BE49-F238E27FC236}">
                  <a16:creationId xmlns:a16="http://schemas.microsoft.com/office/drawing/2014/main" id="{AB778ABA-1CFF-3EC6-4CE1-6822F00BD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0" y="2876"/>
              <a:ext cx="608" cy="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Oval 99">
              <a:extLst>
                <a:ext uri="{FF2B5EF4-FFF2-40B4-BE49-F238E27FC236}">
                  <a16:creationId xmlns:a16="http://schemas.microsoft.com/office/drawing/2014/main" id="{69665DBF-1000-B879-CDC9-149FAE3797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62" y="2850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Text Box 100">
              <a:extLst>
                <a:ext uri="{FF2B5EF4-FFF2-40B4-BE49-F238E27FC236}">
                  <a16:creationId xmlns:a16="http://schemas.microsoft.com/office/drawing/2014/main" id="{72A88A24-0E00-0CE0-6CC7-2B71A9E04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2" y="1964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sp>
          <p:nvSpPr>
            <p:cNvPr id="124" name="Text Box 101">
              <a:extLst>
                <a:ext uri="{FF2B5EF4-FFF2-40B4-BE49-F238E27FC236}">
                  <a16:creationId xmlns:a16="http://schemas.microsoft.com/office/drawing/2014/main" id="{AFAFFC76-4D22-685D-1F89-55431DDF1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8" y="2740"/>
              <a:ext cx="2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+</a:t>
              </a:r>
            </a:p>
          </p:txBody>
        </p:sp>
        <p:graphicFrame>
          <p:nvGraphicFramePr>
            <p:cNvPr id="125" name="Object 102">
              <a:extLst>
                <a:ext uri="{FF2B5EF4-FFF2-40B4-BE49-F238E27FC236}">
                  <a16:creationId xmlns:a16="http://schemas.microsoft.com/office/drawing/2014/main" id="{5989EA8F-0C72-B71C-349A-9895726EE3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10" y="2339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03040" imgH="228600" progId="Equation.3">
                    <p:embed/>
                  </p:oleObj>
                </mc:Choice>
                <mc:Fallback>
                  <p:oleObj name="Equation" r:id="rId10" imgW="203040" imgH="228600" progId="Equation.3">
                    <p:embed/>
                    <p:pic>
                      <p:nvPicPr>
                        <p:cNvPr id="29" name="Object 102">
                          <a:extLst>
                            <a:ext uri="{FF2B5EF4-FFF2-40B4-BE49-F238E27FC236}">
                              <a16:creationId xmlns:a16="http://schemas.microsoft.com/office/drawing/2014/main" id="{5DB984AE-A21A-DBB9-888F-75107A45E7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0" y="2339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" name="Text Box 103">
              <a:extLst>
                <a:ext uri="{FF2B5EF4-FFF2-40B4-BE49-F238E27FC236}">
                  <a16:creationId xmlns:a16="http://schemas.microsoft.com/office/drawing/2014/main" id="{177F0D4A-C2C9-C37B-B9B3-68B5D7865C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1977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127" name="Text Box 104">
              <a:extLst>
                <a:ext uri="{FF2B5EF4-FFF2-40B4-BE49-F238E27FC236}">
                  <a16:creationId xmlns:a16="http://schemas.microsoft.com/office/drawing/2014/main" id="{CD6CB25C-0784-3EB4-2988-C8E2DCE60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9" y="273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128" name="Object 105">
              <a:extLst>
                <a:ext uri="{FF2B5EF4-FFF2-40B4-BE49-F238E27FC236}">
                  <a16:creationId xmlns:a16="http://schemas.microsoft.com/office/drawing/2014/main" id="{C9D36D78-034B-1EE1-A290-60088E8F32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96" y="2326"/>
            <a:ext cx="23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03040" imgH="228600" progId="Equation.3">
                    <p:embed/>
                  </p:oleObj>
                </mc:Choice>
                <mc:Fallback>
                  <p:oleObj name="Equation" r:id="rId12" imgW="203040" imgH="228600" progId="Equation.3">
                    <p:embed/>
                    <p:pic>
                      <p:nvPicPr>
                        <p:cNvPr id="32" name="Object 105">
                          <a:extLst>
                            <a:ext uri="{FF2B5EF4-FFF2-40B4-BE49-F238E27FC236}">
                              <a16:creationId xmlns:a16="http://schemas.microsoft.com/office/drawing/2014/main" id="{CA21E53E-47C5-1867-EE5E-4877BCBB8F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6" y="2326"/>
                          <a:ext cx="235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9" name="Group 106">
              <a:extLst>
                <a:ext uri="{FF2B5EF4-FFF2-40B4-BE49-F238E27FC236}">
                  <a16:creationId xmlns:a16="http://schemas.microsoft.com/office/drawing/2014/main" id="{46A840B6-DDCD-BDB4-3633-81648DA5D78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563" y="2453"/>
              <a:ext cx="370" cy="53"/>
              <a:chOff x="1200" y="1584"/>
              <a:chExt cx="379" cy="45"/>
            </a:xfrm>
          </p:grpSpPr>
          <p:sp>
            <p:nvSpPr>
              <p:cNvPr id="131" name="Arc 107">
                <a:extLst>
                  <a:ext uri="{FF2B5EF4-FFF2-40B4-BE49-F238E27FC236}">
                    <a16:creationId xmlns:a16="http://schemas.microsoft.com/office/drawing/2014/main" id="{FCC8483B-8EB9-376E-6E02-BDD78ABD110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2" name="Arc 108">
                <a:extLst>
                  <a:ext uri="{FF2B5EF4-FFF2-40B4-BE49-F238E27FC236}">
                    <a16:creationId xmlns:a16="http://schemas.microsoft.com/office/drawing/2014/main" id="{586AC160-E705-AB37-2E9C-0058F7D848A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3" name="Arc 109">
                <a:extLst>
                  <a:ext uri="{FF2B5EF4-FFF2-40B4-BE49-F238E27FC236}">
                    <a16:creationId xmlns:a16="http://schemas.microsoft.com/office/drawing/2014/main" id="{D899844E-0F56-520A-3EF5-D5B53AD5640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4" name="Arc 110">
                <a:extLst>
                  <a:ext uri="{FF2B5EF4-FFF2-40B4-BE49-F238E27FC236}">
                    <a16:creationId xmlns:a16="http://schemas.microsoft.com/office/drawing/2014/main" id="{FA7D885D-D9D5-EC20-B852-3B5AB89306F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0" name="Text Box 118">
              <a:extLst>
                <a:ext uri="{FF2B5EF4-FFF2-40B4-BE49-F238E27FC236}">
                  <a16:creationId xmlns:a16="http://schemas.microsoft.com/office/drawing/2014/main" id="{23E3512C-84B6-7447-8CE0-BD26FE949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1776"/>
              <a:ext cx="5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: 1</a:t>
              </a:r>
            </a:p>
          </p:txBody>
        </p:sp>
      </p:grpSp>
      <p:grpSp>
        <p:nvGrpSpPr>
          <p:cNvPr id="139" name="Group 207">
            <a:extLst>
              <a:ext uri="{FF2B5EF4-FFF2-40B4-BE49-F238E27FC236}">
                <a16:creationId xmlns:a16="http://schemas.microsoft.com/office/drawing/2014/main" id="{D3F95DAD-4BB8-9C4E-F636-933ED968E709}"/>
              </a:ext>
            </a:extLst>
          </p:cNvPr>
          <p:cNvGrpSpPr>
            <a:grpSpLocks/>
          </p:cNvGrpSpPr>
          <p:nvPr/>
        </p:nvGrpSpPr>
        <p:grpSpPr bwMode="auto">
          <a:xfrm>
            <a:off x="4678592" y="5224262"/>
            <a:ext cx="1624013" cy="1258888"/>
            <a:chOff x="732" y="927"/>
            <a:chExt cx="1023" cy="793"/>
          </a:xfrm>
        </p:grpSpPr>
        <p:graphicFrame>
          <p:nvGraphicFramePr>
            <p:cNvPr id="140" name="Object 72">
              <a:extLst>
                <a:ext uri="{FF2B5EF4-FFF2-40B4-BE49-F238E27FC236}">
                  <a16:creationId xmlns:a16="http://schemas.microsoft.com/office/drawing/2014/main" id="{B576D3B2-E37E-9150-F423-F7DE989152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1709038"/>
                </p:ext>
              </p:extLst>
            </p:nvPr>
          </p:nvGraphicFramePr>
          <p:xfrm>
            <a:off x="910" y="927"/>
            <a:ext cx="845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58720" imgH="203040" progId="Equation.DSMT4">
                    <p:embed/>
                  </p:oleObj>
                </mc:Choice>
                <mc:Fallback>
                  <p:oleObj name="Equation" r:id="rId14" imgW="558720" imgH="203040" progId="Equation.DSMT4">
                    <p:embed/>
                    <p:pic>
                      <p:nvPicPr>
                        <p:cNvPr id="4" name="Object 72">
                          <a:extLst>
                            <a:ext uri="{FF2B5EF4-FFF2-40B4-BE49-F238E27FC236}">
                              <a16:creationId xmlns:a16="http://schemas.microsoft.com/office/drawing/2014/main" id="{769999EB-34A6-A249-C14E-8523443DA0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0" y="927"/>
                          <a:ext cx="845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73">
              <a:extLst>
                <a:ext uri="{FF2B5EF4-FFF2-40B4-BE49-F238E27FC236}">
                  <a16:creationId xmlns:a16="http://schemas.microsoft.com/office/drawing/2014/main" id="{CA5CA338-BD7E-CB91-81FE-315333748C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8853236"/>
                </p:ext>
              </p:extLst>
            </p:nvPr>
          </p:nvGraphicFramePr>
          <p:xfrm>
            <a:off x="995" y="1416"/>
            <a:ext cx="64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431640" imgH="203040" progId="Equation.DSMT4">
                    <p:embed/>
                  </p:oleObj>
                </mc:Choice>
                <mc:Fallback>
                  <p:oleObj name="Equation" r:id="rId16" imgW="431640" imgH="203040" progId="Equation.DSMT4">
                    <p:embed/>
                    <p:pic>
                      <p:nvPicPr>
                        <p:cNvPr id="5" name="Object 73">
                          <a:extLst>
                            <a:ext uri="{FF2B5EF4-FFF2-40B4-BE49-F238E27FC236}">
                              <a16:creationId xmlns:a16="http://schemas.microsoft.com/office/drawing/2014/main" id="{022D6BEC-DA95-FDE0-6E73-F0464F4C0B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5" y="1416"/>
                          <a:ext cx="64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" name="AutoShape 74">
              <a:extLst>
                <a:ext uri="{FF2B5EF4-FFF2-40B4-BE49-F238E27FC236}">
                  <a16:creationId xmlns:a16="http://schemas.microsoft.com/office/drawing/2014/main" id="{7ECA41B7-E14E-6FEF-7D0B-1240C390C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938"/>
              <a:ext cx="119" cy="730"/>
            </a:xfrm>
            <a:prstGeom prst="leftBrace">
              <a:avLst>
                <a:gd name="adj1" fmla="val 51120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A59C5FC-BE68-B8D5-75C6-014DB463AD1B}"/>
              </a:ext>
            </a:extLst>
          </p:cNvPr>
          <p:cNvSpPr txBox="1"/>
          <p:nvPr/>
        </p:nvSpPr>
        <p:spPr>
          <a:xfrm>
            <a:off x="6935479" y="5390860"/>
            <a:ext cx="182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参考书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P124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</a:t>
            </a:r>
            <a:endParaRPr kumimoji="1"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/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4.58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70F4F2E-6E94-E55E-FF33-EE26693FEE75}"/>
              </a:ext>
            </a:extLst>
          </p:cNvPr>
          <p:cNvSpPr txBox="1"/>
          <p:nvPr/>
        </p:nvSpPr>
        <p:spPr>
          <a:xfrm>
            <a:off x="296610" y="2554985"/>
            <a:ext cx="4572000" cy="137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电压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的参考方向相对同名端相同，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否则改变上述方程①的正负号；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电流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b="1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800" b="1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的参考方向相对同名端相同，</a:t>
            </a: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否则改变上述方程②的正负号。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242CE61-1633-BCB1-C065-268BBEA39CAC}"/>
              </a:ext>
            </a:extLst>
          </p:cNvPr>
          <p:cNvSpPr txBox="1"/>
          <p:nvPr/>
        </p:nvSpPr>
        <p:spPr>
          <a:xfrm>
            <a:off x="4791868" y="1389567"/>
            <a:ext cx="45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48CF16-7A2F-AC19-B709-BD1C88F87DC8}"/>
              </a:ext>
            </a:extLst>
          </p:cNvPr>
          <p:cNvSpPr txBox="1"/>
          <p:nvPr/>
        </p:nvSpPr>
        <p:spPr>
          <a:xfrm>
            <a:off x="4802779" y="2126888"/>
            <a:ext cx="453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90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回顾：正弦稳态电路的相量分析法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F74B3-8518-01AD-E2FE-2A5042537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1" y="1156175"/>
            <a:ext cx="8229600" cy="5512827"/>
          </a:xfrm>
        </p:spPr>
        <p:txBody>
          <a:bodyPr/>
          <a:lstStyle/>
          <a:p>
            <a:pPr marL="0" indent="0">
              <a:lnSpc>
                <a:spcPct val="125000"/>
              </a:lnSpc>
              <a:buNone/>
            </a:pPr>
            <a:r>
              <a:rPr lang="zh-CN" altLang="en-US" sz="2000" dirty="0"/>
              <a:t>一般过程：</a:t>
            </a:r>
          </a:p>
          <a:p>
            <a:pPr marL="514350" indent="-514350">
              <a:lnSpc>
                <a:spcPct val="125000"/>
              </a:lnSpc>
              <a:buSzPct val="100000"/>
              <a:buFont typeface="+mj-lt"/>
              <a:buAutoNum type="arabicPeriod"/>
            </a:pPr>
            <a:r>
              <a:rPr lang="zh-CN" altLang="en-US" sz="2000" dirty="0"/>
              <a:t>将电阻推广为</a:t>
            </a:r>
            <a:r>
              <a:rPr lang="zh-CN" altLang="en-US" sz="2000" dirty="0">
                <a:solidFill>
                  <a:srgbClr val="FF0000"/>
                </a:solidFill>
              </a:rPr>
              <a:t>阻抗</a:t>
            </a:r>
            <a:r>
              <a:rPr lang="zh-CN" altLang="en-US" sz="2000" dirty="0"/>
              <a:t>，将电导推广为</a:t>
            </a:r>
            <a:r>
              <a:rPr lang="zh-CN" altLang="en-US" sz="2000" dirty="0">
                <a:solidFill>
                  <a:srgbClr val="FF0000"/>
                </a:solidFill>
              </a:rPr>
              <a:t>导纳</a:t>
            </a:r>
            <a:r>
              <a:rPr lang="zh-CN" altLang="en-US" sz="2000" dirty="0"/>
              <a:t>；</a:t>
            </a:r>
          </a:p>
          <a:p>
            <a:pPr marL="514350" indent="-514350">
              <a:lnSpc>
                <a:spcPct val="125000"/>
              </a:lnSpc>
              <a:buSzPct val="100000"/>
              <a:buFont typeface="+mj-lt"/>
              <a:buAutoNum type="arabicPeriod"/>
            </a:pPr>
            <a:r>
              <a:rPr lang="zh-CN" altLang="en-US" sz="2000" dirty="0"/>
              <a:t>将激励</a:t>
            </a:r>
            <a:r>
              <a:rPr lang="zh-CN" altLang="en-US" sz="2000" dirty="0">
                <a:solidFill>
                  <a:srgbClr val="FF0000"/>
                </a:solidFill>
              </a:rPr>
              <a:t>用相量形式表示</a:t>
            </a:r>
            <a:r>
              <a:rPr lang="zh-CN" altLang="en-US" sz="2000" dirty="0"/>
              <a:t>，时域下的电压、电流推广为电压、电流的</a:t>
            </a:r>
            <a:r>
              <a:rPr lang="zh-CN" altLang="en-US" sz="2000" dirty="0">
                <a:solidFill>
                  <a:srgbClr val="FF0000"/>
                </a:solidFill>
              </a:rPr>
              <a:t>相量</a:t>
            </a:r>
            <a:r>
              <a:rPr lang="zh-CN" altLang="en-US" sz="2000" dirty="0"/>
              <a:t>；</a:t>
            </a:r>
          </a:p>
          <a:p>
            <a:pPr marL="514350" indent="-514350">
              <a:lnSpc>
                <a:spcPct val="125000"/>
              </a:lnSpc>
              <a:buSzPct val="100000"/>
              <a:buFont typeface="+mj-lt"/>
              <a:buAutoNum type="arabicPeriod"/>
            </a:pPr>
            <a:r>
              <a:rPr lang="zh-CN" altLang="en-US" sz="2000" dirty="0"/>
              <a:t>按</a:t>
            </a:r>
            <a:r>
              <a:rPr lang="zh-CN" altLang="en-US" sz="2000" dirty="0">
                <a:solidFill>
                  <a:srgbClr val="FF0000"/>
                </a:solidFill>
              </a:rPr>
              <a:t>线性直流电路分析方法</a:t>
            </a:r>
            <a:r>
              <a:rPr lang="zh-CN" altLang="en-US" sz="2000" dirty="0"/>
              <a:t>（如回路电流法、节点电压法、戴维南定理等）计算相量模型电路，必要时借助</a:t>
            </a:r>
            <a:r>
              <a:rPr lang="zh-CN" altLang="en-US" sz="2000" dirty="0">
                <a:solidFill>
                  <a:srgbClr val="FF0000"/>
                </a:solidFill>
              </a:rPr>
              <a:t>相量图</a:t>
            </a:r>
            <a:r>
              <a:rPr lang="zh-CN" altLang="en-US" sz="2000" dirty="0"/>
              <a:t>分析；</a:t>
            </a:r>
          </a:p>
          <a:p>
            <a:pPr marL="514350" indent="-514350">
              <a:lnSpc>
                <a:spcPct val="125000"/>
              </a:lnSpc>
              <a:buSzPct val="100000"/>
              <a:buFont typeface="+mj-lt"/>
              <a:buAutoNum type="arabicPeriod"/>
            </a:pPr>
            <a:r>
              <a:rPr lang="zh-CN" altLang="en-US" sz="2000" dirty="0"/>
              <a:t>将电压、电流相量计算结果变换成正弦表达式。</a:t>
            </a:r>
            <a:endParaRPr lang="en-US" altLang="zh-CN" sz="2000" dirty="0"/>
          </a:p>
          <a:p>
            <a:pPr marL="0" indent="0">
              <a:lnSpc>
                <a:spcPct val="125000"/>
              </a:lnSpc>
              <a:buSzPct val="100000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也即：除了将时域表达式与相量表达式的互换外，正弦稳态电路分析和线性直流电路分析相比，</a:t>
            </a:r>
            <a:r>
              <a:rPr lang="zh-CN" altLang="en-US" sz="2000" u="sng" dirty="0">
                <a:solidFill>
                  <a:srgbClr val="FF0000"/>
                </a:solidFill>
              </a:rPr>
              <a:t>没有新的内容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SzPct val="100000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本章最大难点在于：①新概念、公式多，需要反复练习、消化错题；②计算难度和计算量大；③之前线性直流电路分析方法掌握不扎实、运用不熟练（雪上加霜）。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SzPct val="100000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请大家将作业题认真重做一遍，并对照答案仔细订正！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43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4.8 </a:t>
            </a:r>
            <a:r>
              <a:rPr lang="zh-CN" altLang="en-US" dirty="0"/>
              <a:t>理想变压器</a:t>
            </a:r>
          </a:p>
        </p:txBody>
      </p:sp>
      <p:graphicFrame>
        <p:nvGraphicFramePr>
          <p:cNvPr id="44" name="Object 1026">
            <a:extLst>
              <a:ext uri="{FF2B5EF4-FFF2-40B4-BE49-F238E27FC236}">
                <a16:creationId xmlns:a16="http://schemas.microsoft.com/office/drawing/2014/main" id="{07B55424-6B38-CAA9-1E19-B0FEBE6123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929541"/>
              </p:ext>
            </p:extLst>
          </p:nvPr>
        </p:nvGraphicFramePr>
        <p:xfrm>
          <a:off x="457200" y="4157999"/>
          <a:ext cx="45878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120760" imgH="457200" progId="Equation.3">
                  <p:embed/>
                </p:oleObj>
              </mc:Choice>
              <mc:Fallback>
                <p:oleObj name="公式" r:id="rId2" imgW="2120760" imgH="457200" progId="Equation.3">
                  <p:embed/>
                  <p:pic>
                    <p:nvPicPr>
                      <p:cNvPr id="44" name="Object 1026">
                        <a:extLst>
                          <a:ext uri="{FF2B5EF4-FFF2-40B4-BE49-F238E27FC236}">
                            <a16:creationId xmlns:a16="http://schemas.microsoft.com/office/drawing/2014/main" id="{07B55424-6B38-CAA9-1E19-B0FEBE6123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57999"/>
                        <a:ext cx="458787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028">
            <a:extLst>
              <a:ext uri="{FF2B5EF4-FFF2-40B4-BE49-F238E27FC236}">
                <a16:creationId xmlns:a16="http://schemas.microsoft.com/office/drawing/2014/main" id="{7B9E100B-34BE-F468-193B-3570A101B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45" y="1268998"/>
            <a:ext cx="45878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理想变压器的阻抗变换性质</a:t>
            </a:r>
          </a:p>
        </p:txBody>
      </p:sp>
      <p:grpSp>
        <p:nvGrpSpPr>
          <p:cNvPr id="47" name="Group 1029">
            <a:extLst>
              <a:ext uri="{FF2B5EF4-FFF2-40B4-BE49-F238E27FC236}">
                <a16:creationId xmlns:a16="http://schemas.microsoft.com/office/drawing/2014/main" id="{8CA8981A-5786-28D2-7C53-A5557A439E71}"/>
              </a:ext>
            </a:extLst>
          </p:cNvPr>
          <p:cNvGrpSpPr>
            <a:grpSpLocks/>
          </p:cNvGrpSpPr>
          <p:nvPr/>
        </p:nvGrpSpPr>
        <p:grpSpPr bwMode="auto">
          <a:xfrm>
            <a:off x="407560" y="1707941"/>
            <a:ext cx="3517900" cy="2141538"/>
            <a:chOff x="1262" y="2318"/>
            <a:chExt cx="2216" cy="1349"/>
          </a:xfrm>
        </p:grpSpPr>
        <p:sp>
          <p:nvSpPr>
            <p:cNvPr id="48" name="Line 1030">
              <a:extLst>
                <a:ext uri="{FF2B5EF4-FFF2-40B4-BE49-F238E27FC236}">
                  <a16:creationId xmlns:a16="http://schemas.microsoft.com/office/drawing/2014/main" id="{24E7362D-E253-2593-268F-0133B86EC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4" y="3300"/>
              <a:ext cx="4" cy="21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1031">
              <a:extLst>
                <a:ext uri="{FF2B5EF4-FFF2-40B4-BE49-F238E27FC236}">
                  <a16:creationId xmlns:a16="http://schemas.microsoft.com/office/drawing/2014/main" id="{69C8AB7C-3EA2-B42C-6B88-E30127F3F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6" y="2724"/>
              <a:ext cx="2" cy="2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1032">
              <a:extLst>
                <a:ext uri="{FF2B5EF4-FFF2-40B4-BE49-F238E27FC236}">
                  <a16:creationId xmlns:a16="http://schemas.microsoft.com/office/drawing/2014/main" id="{B4BFB343-C62A-C890-D3BA-A5F994886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8" y="3323"/>
              <a:ext cx="0" cy="2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1033">
              <a:extLst>
                <a:ext uri="{FF2B5EF4-FFF2-40B4-BE49-F238E27FC236}">
                  <a16:creationId xmlns:a16="http://schemas.microsoft.com/office/drawing/2014/main" id="{33E3349B-3ABF-7F60-A2E1-566DE53EE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2719"/>
              <a:ext cx="0" cy="2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1034">
              <a:extLst>
                <a:ext uri="{FF2B5EF4-FFF2-40B4-BE49-F238E27FC236}">
                  <a16:creationId xmlns:a16="http://schemas.microsoft.com/office/drawing/2014/main" id="{24BEAD74-84C3-4625-92CD-9D85115D0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6" y="2719"/>
              <a:ext cx="608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1035">
              <a:extLst>
                <a:ext uri="{FF2B5EF4-FFF2-40B4-BE49-F238E27FC236}">
                  <a16:creationId xmlns:a16="http://schemas.microsoft.com/office/drawing/2014/main" id="{4EACF637-25AA-1026-1F21-E66524F65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" y="3525"/>
              <a:ext cx="725" cy="1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036">
              <a:extLst>
                <a:ext uri="{FF2B5EF4-FFF2-40B4-BE49-F238E27FC236}">
                  <a16:creationId xmlns:a16="http://schemas.microsoft.com/office/drawing/2014/main" id="{AC0C149F-0DD3-95DA-F5DE-917DEFA7A2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899" y="2522"/>
              <a:ext cx="0" cy="25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Text Box 1037">
              <a:extLst>
                <a:ext uri="{FF2B5EF4-FFF2-40B4-BE49-F238E27FC236}">
                  <a16:creationId xmlns:a16="http://schemas.microsoft.com/office/drawing/2014/main" id="{E709F8C8-2EDE-3BB3-D502-2D874E3D7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" y="2713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Text Box 1038">
              <a:extLst>
                <a:ext uri="{FF2B5EF4-FFF2-40B4-BE49-F238E27FC236}">
                  <a16:creationId xmlns:a16="http://schemas.microsoft.com/office/drawing/2014/main" id="{D86E710A-1FC0-7FE0-4112-99EF73306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7" y="2726"/>
              <a:ext cx="1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*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039">
              <a:extLst>
                <a:ext uri="{FF2B5EF4-FFF2-40B4-BE49-F238E27FC236}">
                  <a16:creationId xmlns:a16="http://schemas.microsoft.com/office/drawing/2014/main" id="{49682FB0-B00F-2B2F-18C2-7B76D01AC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7" y="2650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8" name="Group 1040">
              <a:extLst>
                <a:ext uri="{FF2B5EF4-FFF2-40B4-BE49-F238E27FC236}">
                  <a16:creationId xmlns:a16="http://schemas.microsoft.com/office/drawing/2014/main" id="{82CC14D1-3113-20C4-493E-EDCA0E3EDCB8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H="1">
              <a:off x="2312" y="3113"/>
              <a:ext cx="370" cy="53"/>
              <a:chOff x="1200" y="1584"/>
              <a:chExt cx="379" cy="45"/>
            </a:xfrm>
          </p:grpSpPr>
          <p:sp>
            <p:nvSpPr>
              <p:cNvPr id="81" name="Arc 1041">
                <a:extLst>
                  <a:ext uri="{FF2B5EF4-FFF2-40B4-BE49-F238E27FC236}">
                    <a16:creationId xmlns:a16="http://schemas.microsoft.com/office/drawing/2014/main" id="{EDF8AF28-A675-A0D1-7B47-B584AEE4F90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Arc 1042">
                <a:extLst>
                  <a:ext uri="{FF2B5EF4-FFF2-40B4-BE49-F238E27FC236}">
                    <a16:creationId xmlns:a16="http://schemas.microsoft.com/office/drawing/2014/main" id="{CE736B9F-4F99-0522-3483-74315633998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Arc 1043">
                <a:extLst>
                  <a:ext uri="{FF2B5EF4-FFF2-40B4-BE49-F238E27FC236}">
                    <a16:creationId xmlns:a16="http://schemas.microsoft.com/office/drawing/2014/main" id="{D0C1C431-F11C-C498-D6E3-9A36850518F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Arc 1044">
                <a:extLst>
                  <a:ext uri="{FF2B5EF4-FFF2-40B4-BE49-F238E27FC236}">
                    <a16:creationId xmlns:a16="http://schemas.microsoft.com/office/drawing/2014/main" id="{ED262D0F-6711-36C6-9658-FA3FBF076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9" name="Oval 1045">
              <a:extLst>
                <a:ext uri="{FF2B5EF4-FFF2-40B4-BE49-F238E27FC236}">
                  <a16:creationId xmlns:a16="http://schemas.microsoft.com/office/drawing/2014/main" id="{626CD169-7B23-4F51-46DB-3DB8795B4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" y="2704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Line 1046">
              <a:extLst>
                <a:ext uri="{FF2B5EF4-FFF2-40B4-BE49-F238E27FC236}">
                  <a16:creationId xmlns:a16="http://schemas.microsoft.com/office/drawing/2014/main" id="{18BE0498-9108-532C-6FC9-EFE54ED91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8" y="2719"/>
              <a:ext cx="727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61" name="Object 1047">
              <a:extLst>
                <a:ext uri="{FF2B5EF4-FFF2-40B4-BE49-F238E27FC236}">
                  <a16:creationId xmlns:a16="http://schemas.microsoft.com/office/drawing/2014/main" id="{C7C3DE6C-CB17-0363-4144-852498488C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4" y="2365"/>
            <a:ext cx="21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228600" progId="Equation.3">
                    <p:embed/>
                  </p:oleObj>
                </mc:Choice>
                <mc:Fallback>
                  <p:oleObj name="Equation" r:id="rId4" imgW="164880" imgH="228600" progId="Equation.3">
                    <p:embed/>
                    <p:pic>
                      <p:nvPicPr>
                        <p:cNvPr id="61" name="Object 1047">
                          <a:extLst>
                            <a:ext uri="{FF2B5EF4-FFF2-40B4-BE49-F238E27FC236}">
                              <a16:creationId xmlns:a16="http://schemas.microsoft.com/office/drawing/2014/main" id="{C7C3DE6C-CB17-0363-4144-852498488C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" y="2365"/>
                          <a:ext cx="21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1048">
              <a:extLst>
                <a:ext uri="{FF2B5EF4-FFF2-40B4-BE49-F238E27FC236}">
                  <a16:creationId xmlns:a16="http://schemas.microsoft.com/office/drawing/2014/main" id="{94AA1B82-2F9A-6AEF-9CE3-2A3FF2F5FD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8" y="2318"/>
            <a:ext cx="24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77480" imgH="228600" progId="Equation.3">
                    <p:embed/>
                  </p:oleObj>
                </mc:Choice>
                <mc:Fallback>
                  <p:oleObj name="Equation" r:id="rId6" imgW="177480" imgH="228600" progId="Equation.3">
                    <p:embed/>
                    <p:pic>
                      <p:nvPicPr>
                        <p:cNvPr id="62" name="Object 1048">
                          <a:extLst>
                            <a:ext uri="{FF2B5EF4-FFF2-40B4-BE49-F238E27FC236}">
                              <a16:creationId xmlns:a16="http://schemas.microsoft.com/office/drawing/2014/main" id="{94AA1B82-2F9A-6AEF-9CE3-2A3FF2F5FD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8" y="2318"/>
                          <a:ext cx="24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Line 1049">
              <a:extLst>
                <a:ext uri="{FF2B5EF4-FFF2-40B4-BE49-F238E27FC236}">
                  <a16:creationId xmlns:a16="http://schemas.microsoft.com/office/drawing/2014/main" id="{BBC9ADAA-D49D-CD88-99DB-8303CB122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76" y="3517"/>
              <a:ext cx="608" cy="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Oval 1050">
              <a:extLst>
                <a:ext uri="{FF2B5EF4-FFF2-40B4-BE49-F238E27FC236}">
                  <a16:creationId xmlns:a16="http://schemas.microsoft.com/office/drawing/2014/main" id="{573D87D4-DDA3-53B1-E0FE-69582C3D46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28" y="3491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Text Box 1051">
              <a:extLst>
                <a:ext uri="{FF2B5EF4-FFF2-40B4-BE49-F238E27FC236}">
                  <a16:creationId xmlns:a16="http://schemas.microsoft.com/office/drawing/2014/main" id="{116FC1CC-C4E8-B7AD-6636-023B4CF14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703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6" name="Text Box 1052">
              <a:extLst>
                <a:ext uri="{FF2B5EF4-FFF2-40B4-BE49-F238E27FC236}">
                  <a16:creationId xmlns:a16="http://schemas.microsoft.com/office/drawing/2014/main" id="{10045402-8187-F180-38F7-6B6EC6E48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8" y="3283"/>
              <a:ext cx="2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67" name="Object 1053">
              <a:extLst>
                <a:ext uri="{FF2B5EF4-FFF2-40B4-BE49-F238E27FC236}">
                  <a16:creationId xmlns:a16="http://schemas.microsoft.com/office/drawing/2014/main" id="{3E798079-968F-0E23-595F-5FBD1689EB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2990"/>
            <a:ext cx="23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28600" progId="Equation.3">
                    <p:embed/>
                  </p:oleObj>
                </mc:Choice>
                <mc:Fallback>
                  <p:oleObj name="Equation" r:id="rId8" imgW="203040" imgH="228600" progId="Equation.3">
                    <p:embed/>
                    <p:pic>
                      <p:nvPicPr>
                        <p:cNvPr id="67" name="Object 1053">
                          <a:extLst>
                            <a:ext uri="{FF2B5EF4-FFF2-40B4-BE49-F238E27FC236}">
                              <a16:creationId xmlns:a16="http://schemas.microsoft.com/office/drawing/2014/main" id="{3E798079-968F-0E23-595F-5FBD1689EB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2990"/>
                          <a:ext cx="23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Text Box 1054">
              <a:extLst>
                <a:ext uri="{FF2B5EF4-FFF2-40B4-BE49-F238E27FC236}">
                  <a16:creationId xmlns:a16="http://schemas.microsoft.com/office/drawing/2014/main" id="{38001E27-2367-D5E5-E887-188C318B0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" y="2618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69" name="Text Box 1055">
              <a:extLst>
                <a:ext uri="{FF2B5EF4-FFF2-40B4-BE49-F238E27FC236}">
                  <a16:creationId xmlns:a16="http://schemas.microsoft.com/office/drawing/2014/main" id="{75A857F6-18EE-F0E2-681E-2BE41C7D9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" y="3379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70" name="Object 1056">
              <a:extLst>
                <a:ext uri="{FF2B5EF4-FFF2-40B4-BE49-F238E27FC236}">
                  <a16:creationId xmlns:a16="http://schemas.microsoft.com/office/drawing/2014/main" id="{D23086C1-217B-A4E3-783E-BE84858120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2" y="2979"/>
            <a:ext cx="235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03040" imgH="228600" progId="Equation.3">
                    <p:embed/>
                  </p:oleObj>
                </mc:Choice>
                <mc:Fallback>
                  <p:oleObj name="Equation" r:id="rId10" imgW="203040" imgH="228600" progId="Equation.3">
                    <p:embed/>
                    <p:pic>
                      <p:nvPicPr>
                        <p:cNvPr id="70" name="Object 1056">
                          <a:extLst>
                            <a:ext uri="{FF2B5EF4-FFF2-40B4-BE49-F238E27FC236}">
                              <a16:creationId xmlns:a16="http://schemas.microsoft.com/office/drawing/2014/main" id="{D23086C1-217B-A4E3-783E-BE84858120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2" y="2979"/>
                          <a:ext cx="235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" name="Group 1057">
              <a:extLst>
                <a:ext uri="{FF2B5EF4-FFF2-40B4-BE49-F238E27FC236}">
                  <a16:creationId xmlns:a16="http://schemas.microsoft.com/office/drawing/2014/main" id="{2CC6C955-B0AC-A9BD-CA6C-2A79F0A323D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029" y="3094"/>
              <a:ext cx="370" cy="53"/>
              <a:chOff x="1200" y="1584"/>
              <a:chExt cx="379" cy="45"/>
            </a:xfrm>
          </p:grpSpPr>
          <p:sp>
            <p:nvSpPr>
              <p:cNvPr id="77" name="Arc 1058">
                <a:extLst>
                  <a:ext uri="{FF2B5EF4-FFF2-40B4-BE49-F238E27FC236}">
                    <a16:creationId xmlns:a16="http://schemas.microsoft.com/office/drawing/2014/main" id="{2341943D-97FD-6EDC-B898-337A0F5B307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223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Arc 1059">
                <a:extLst>
                  <a:ext uri="{FF2B5EF4-FFF2-40B4-BE49-F238E27FC236}">
                    <a16:creationId xmlns:a16="http://schemas.microsoft.com/office/drawing/2014/main" id="{4396FABE-BB29-A604-8C6B-360D8252063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319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Arc 1060">
                <a:extLst>
                  <a:ext uri="{FF2B5EF4-FFF2-40B4-BE49-F238E27FC236}">
                    <a16:creationId xmlns:a16="http://schemas.microsoft.com/office/drawing/2014/main" id="{C8C80E00-1041-59CC-A795-9D60FD8C406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415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Arc 1061">
                <a:extLst>
                  <a:ext uri="{FF2B5EF4-FFF2-40B4-BE49-F238E27FC236}">
                    <a16:creationId xmlns:a16="http://schemas.microsoft.com/office/drawing/2014/main" id="{4288BB79-9824-230C-6194-03024CCA363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 flipV="1">
                <a:off x="1511" y="1561"/>
                <a:ext cx="45" cy="91"/>
              </a:xfrm>
              <a:custGeom>
                <a:avLst/>
                <a:gdLst>
                  <a:gd name="G0" fmla="+- 1123 0 0"/>
                  <a:gd name="G1" fmla="+- 21600 0 0"/>
                  <a:gd name="G2" fmla="+- 21600 0 0"/>
                  <a:gd name="T0" fmla="*/ 1123 w 22723"/>
                  <a:gd name="T1" fmla="*/ 0 h 43200"/>
                  <a:gd name="T2" fmla="*/ 0 w 22723"/>
                  <a:gd name="T3" fmla="*/ 43171 h 43200"/>
                  <a:gd name="T4" fmla="*/ 1123 w 227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23" h="43200" fill="none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3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199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2" name="Text Box 1062">
              <a:extLst>
                <a:ext uri="{FF2B5EF4-FFF2-40B4-BE49-F238E27FC236}">
                  <a16:creationId xmlns:a16="http://schemas.microsoft.com/office/drawing/2014/main" id="{49793CCD-9C2C-F30C-B105-22FCFDD2C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4" y="2417"/>
              <a:ext cx="5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: 1</a:t>
              </a:r>
            </a:p>
          </p:txBody>
        </p:sp>
        <p:sp>
          <p:nvSpPr>
            <p:cNvPr id="73" name="Rectangle 1063">
              <a:extLst>
                <a:ext uri="{FF2B5EF4-FFF2-40B4-BE49-F238E27FC236}">
                  <a16:creationId xmlns:a16="http://schemas.microsoft.com/office/drawing/2014/main" id="{CD3F8685-59EE-35F0-BB8F-3C6C034A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" y="2961"/>
              <a:ext cx="102" cy="272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Line 1064">
              <a:extLst>
                <a:ext uri="{FF2B5EF4-FFF2-40B4-BE49-F238E27FC236}">
                  <a16:creationId xmlns:a16="http://schemas.microsoft.com/office/drawing/2014/main" id="{E5C532CB-1EC6-37F2-4929-D0A75C07B7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5" y="2719"/>
              <a:ext cx="0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ine 1065">
              <a:extLst>
                <a:ext uri="{FF2B5EF4-FFF2-40B4-BE49-F238E27FC236}">
                  <a16:creationId xmlns:a16="http://schemas.microsoft.com/office/drawing/2014/main" id="{C203F01C-A34A-9D84-37CE-CC0422F38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5" y="3234"/>
              <a:ext cx="0" cy="3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Text Box 1066">
              <a:extLst>
                <a:ext uri="{FF2B5EF4-FFF2-40B4-BE49-F238E27FC236}">
                  <a16:creationId xmlns:a16="http://schemas.microsoft.com/office/drawing/2014/main" id="{9E932B69-C905-DD01-9180-4424D23BB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" y="2955"/>
              <a:ext cx="1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</p:grpSp>
      <p:grpSp>
        <p:nvGrpSpPr>
          <p:cNvPr id="85" name="Group 1067">
            <a:extLst>
              <a:ext uri="{FF2B5EF4-FFF2-40B4-BE49-F238E27FC236}">
                <a16:creationId xmlns:a16="http://schemas.microsoft.com/office/drawing/2014/main" id="{A9A127BC-6EBE-98B9-5466-1749B58AB566}"/>
              </a:ext>
            </a:extLst>
          </p:cNvPr>
          <p:cNvGrpSpPr>
            <a:grpSpLocks/>
          </p:cNvGrpSpPr>
          <p:nvPr/>
        </p:nvGrpSpPr>
        <p:grpSpPr bwMode="auto">
          <a:xfrm>
            <a:off x="5426150" y="1652498"/>
            <a:ext cx="2200275" cy="2085975"/>
            <a:chOff x="3916" y="2330"/>
            <a:chExt cx="1386" cy="1314"/>
          </a:xfrm>
        </p:grpSpPr>
        <p:sp>
          <p:nvSpPr>
            <p:cNvPr id="86" name="Line 1068">
              <a:extLst>
                <a:ext uri="{FF2B5EF4-FFF2-40B4-BE49-F238E27FC236}">
                  <a16:creationId xmlns:a16="http://schemas.microsoft.com/office/drawing/2014/main" id="{E3134442-2688-FADA-259B-CB823D458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696"/>
              <a:ext cx="608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Line 1069">
              <a:extLst>
                <a:ext uri="{FF2B5EF4-FFF2-40B4-BE49-F238E27FC236}">
                  <a16:creationId xmlns:a16="http://schemas.microsoft.com/office/drawing/2014/main" id="{F80BEEEC-8375-2A6F-CCDA-88427C3CD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1" y="2627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Oval 1070">
              <a:extLst>
                <a:ext uri="{FF2B5EF4-FFF2-40B4-BE49-F238E27FC236}">
                  <a16:creationId xmlns:a16="http://schemas.microsoft.com/office/drawing/2014/main" id="{4F041F3F-CA52-7538-1907-2F230B0D4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8" y="2681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89" name="Object 1071">
              <a:extLst>
                <a:ext uri="{FF2B5EF4-FFF2-40B4-BE49-F238E27FC236}">
                  <a16:creationId xmlns:a16="http://schemas.microsoft.com/office/drawing/2014/main" id="{D0414905-6E0F-15C9-5C16-A04D05075E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18" y="2330"/>
            <a:ext cx="21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89" name="Object 1071">
                          <a:extLst>
                            <a:ext uri="{FF2B5EF4-FFF2-40B4-BE49-F238E27FC236}">
                              <a16:creationId xmlns:a16="http://schemas.microsoft.com/office/drawing/2014/main" id="{D0414905-6E0F-15C9-5C16-A04D05075E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8" y="2330"/>
                          <a:ext cx="21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Line 1072">
              <a:extLst>
                <a:ext uri="{FF2B5EF4-FFF2-40B4-BE49-F238E27FC236}">
                  <a16:creationId xmlns:a16="http://schemas.microsoft.com/office/drawing/2014/main" id="{875EEA25-92BC-7FBD-66FC-6D019867B4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12" y="3488"/>
              <a:ext cx="608" cy="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Oval 1073">
              <a:extLst>
                <a:ext uri="{FF2B5EF4-FFF2-40B4-BE49-F238E27FC236}">
                  <a16:creationId xmlns:a16="http://schemas.microsoft.com/office/drawing/2014/main" id="{EB4A2C1F-83D6-12BD-07B4-7863EB0277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82" y="3468"/>
              <a:ext cx="45" cy="4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Text Box 1074">
              <a:extLst>
                <a:ext uri="{FF2B5EF4-FFF2-40B4-BE49-F238E27FC236}">
                  <a16:creationId xmlns:a16="http://schemas.microsoft.com/office/drawing/2014/main" id="{A105C92B-F95B-F745-43E3-03AAC7B0DD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1" y="259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</a:t>
              </a:r>
            </a:p>
          </p:txBody>
        </p:sp>
        <p:sp>
          <p:nvSpPr>
            <p:cNvPr id="93" name="Text Box 1075">
              <a:extLst>
                <a:ext uri="{FF2B5EF4-FFF2-40B4-BE49-F238E27FC236}">
                  <a16:creationId xmlns:a16="http://schemas.microsoft.com/office/drawing/2014/main" id="{38C4A0BE-7063-F7B0-1C42-2BB31F2B5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" y="335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-</a:t>
              </a:r>
            </a:p>
          </p:txBody>
        </p:sp>
        <p:graphicFrame>
          <p:nvGraphicFramePr>
            <p:cNvPr id="94" name="Object 1076">
              <a:extLst>
                <a:ext uri="{FF2B5EF4-FFF2-40B4-BE49-F238E27FC236}">
                  <a16:creationId xmlns:a16="http://schemas.microsoft.com/office/drawing/2014/main" id="{860F9EE4-00CC-B27B-8DA7-EFF4DC0DE4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6" y="2944"/>
            <a:ext cx="23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03040" imgH="228600" progId="Equation.3">
                    <p:embed/>
                  </p:oleObj>
                </mc:Choice>
                <mc:Fallback>
                  <p:oleObj name="Equation" r:id="rId14" imgW="203040" imgH="228600" progId="Equation.3">
                    <p:embed/>
                    <p:pic>
                      <p:nvPicPr>
                        <p:cNvPr id="94" name="Object 1076">
                          <a:extLst>
                            <a:ext uri="{FF2B5EF4-FFF2-40B4-BE49-F238E27FC236}">
                              <a16:creationId xmlns:a16="http://schemas.microsoft.com/office/drawing/2014/main" id="{860F9EE4-00CC-B27B-8DA7-EFF4DC0DE4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6" y="2944"/>
                          <a:ext cx="235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Rectangle 1077">
              <a:extLst>
                <a:ext uri="{FF2B5EF4-FFF2-40B4-BE49-F238E27FC236}">
                  <a16:creationId xmlns:a16="http://schemas.microsoft.com/office/drawing/2014/main" id="{00AF8D7D-F8FC-4380-A45B-DE25880D9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" y="2939"/>
              <a:ext cx="102" cy="272"/>
            </a:xfrm>
            <a:prstGeom prst="rect">
              <a:avLst/>
            </a:prstGeom>
            <a:solidFill>
              <a:srgbClr val="00CC99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Line 1078">
              <a:extLst>
                <a:ext uri="{FF2B5EF4-FFF2-40B4-BE49-F238E27FC236}">
                  <a16:creationId xmlns:a16="http://schemas.microsoft.com/office/drawing/2014/main" id="{64CD86A9-0BDB-A3A0-A845-F6C905767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7" y="2709"/>
              <a:ext cx="0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Line 1079">
              <a:extLst>
                <a:ext uri="{FF2B5EF4-FFF2-40B4-BE49-F238E27FC236}">
                  <a16:creationId xmlns:a16="http://schemas.microsoft.com/office/drawing/2014/main" id="{5031B496-CAD2-379B-D6A4-55D2C5C54A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7" y="3212"/>
              <a:ext cx="0" cy="2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Text Box 1080">
              <a:extLst>
                <a:ext uri="{FF2B5EF4-FFF2-40B4-BE49-F238E27FC236}">
                  <a16:creationId xmlns:a16="http://schemas.microsoft.com/office/drawing/2014/main" id="{B843BD5E-A3B2-6735-B3A9-4FD302B34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953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1" lang="en-US" altLang="zh-CN" sz="24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r>
                <a:rPr kumimoji="1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</p:grpSp>
      <p:sp>
        <p:nvSpPr>
          <p:cNvPr id="99" name="Text Box 1081">
            <a:extLst>
              <a:ext uri="{FF2B5EF4-FFF2-40B4-BE49-F238E27FC236}">
                <a16:creationId xmlns:a16="http://schemas.microsoft.com/office/drawing/2014/main" id="{8FAAC628-3AB2-0CA1-3A1F-9238E76CB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200" y="3651161"/>
            <a:ext cx="355774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原边（一次侧）等效电路</a:t>
            </a: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2B5C326D-F087-70E0-C13C-6EBFF9B5CE82}"/>
              </a:ext>
            </a:extLst>
          </p:cNvPr>
          <p:cNvSpPr/>
          <p:nvPr/>
        </p:nvSpPr>
        <p:spPr bwMode="auto">
          <a:xfrm>
            <a:off x="4405932" y="2681372"/>
            <a:ext cx="699291" cy="35207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03" name="Group 207">
            <a:extLst>
              <a:ext uri="{FF2B5EF4-FFF2-40B4-BE49-F238E27FC236}">
                <a16:creationId xmlns:a16="http://schemas.microsoft.com/office/drawing/2014/main" id="{DFBA6663-AEF5-0C5C-4D64-D0182ACDC20F}"/>
              </a:ext>
            </a:extLst>
          </p:cNvPr>
          <p:cNvGrpSpPr>
            <a:grpSpLocks/>
          </p:cNvGrpSpPr>
          <p:nvPr/>
        </p:nvGrpSpPr>
        <p:grpSpPr bwMode="auto">
          <a:xfrm>
            <a:off x="7293050" y="5327471"/>
            <a:ext cx="1730376" cy="1441451"/>
            <a:chOff x="732" y="927"/>
            <a:chExt cx="1090" cy="908"/>
          </a:xfrm>
        </p:grpSpPr>
        <p:graphicFrame>
          <p:nvGraphicFramePr>
            <p:cNvPr id="104" name="Object 72">
              <a:extLst>
                <a:ext uri="{FF2B5EF4-FFF2-40B4-BE49-F238E27FC236}">
                  <a16:creationId xmlns:a16="http://schemas.microsoft.com/office/drawing/2014/main" id="{A4AA33F5-C401-BE63-0F41-543597B5B5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0631486"/>
                </p:ext>
              </p:extLst>
            </p:nvPr>
          </p:nvGraphicFramePr>
          <p:xfrm>
            <a:off x="843" y="927"/>
            <a:ext cx="979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647640" imgH="203040" progId="Equation.DSMT4">
                    <p:embed/>
                  </p:oleObj>
                </mc:Choice>
                <mc:Fallback>
                  <p:oleObj name="Equation" r:id="rId16" imgW="647640" imgH="203040" progId="Equation.DSMT4">
                    <p:embed/>
                    <p:pic>
                      <p:nvPicPr>
                        <p:cNvPr id="140" name="Object 72">
                          <a:extLst>
                            <a:ext uri="{FF2B5EF4-FFF2-40B4-BE49-F238E27FC236}">
                              <a16:creationId xmlns:a16="http://schemas.microsoft.com/office/drawing/2014/main" id="{B576D3B2-E37E-9150-F423-F7DE989152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" y="927"/>
                          <a:ext cx="979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73">
              <a:extLst>
                <a:ext uri="{FF2B5EF4-FFF2-40B4-BE49-F238E27FC236}">
                  <a16:creationId xmlns:a16="http://schemas.microsoft.com/office/drawing/2014/main" id="{6527A257-EA41-8FF8-197A-35B495965F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5699323"/>
                </p:ext>
              </p:extLst>
            </p:nvPr>
          </p:nvGraphicFramePr>
          <p:xfrm>
            <a:off x="967" y="1303"/>
            <a:ext cx="704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469800" imgH="355320" progId="Equation.DSMT4">
                    <p:embed/>
                  </p:oleObj>
                </mc:Choice>
                <mc:Fallback>
                  <p:oleObj name="Equation" r:id="rId18" imgW="469800" imgH="355320" progId="Equation.DSMT4">
                    <p:embed/>
                    <p:pic>
                      <p:nvPicPr>
                        <p:cNvPr id="141" name="Object 73">
                          <a:extLst>
                            <a:ext uri="{FF2B5EF4-FFF2-40B4-BE49-F238E27FC236}">
                              <a16:creationId xmlns:a16="http://schemas.microsoft.com/office/drawing/2014/main" id="{CA5CA338-BD7E-CB91-81FE-315333748C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7" y="1303"/>
                          <a:ext cx="704" cy="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6" name="AutoShape 74">
              <a:extLst>
                <a:ext uri="{FF2B5EF4-FFF2-40B4-BE49-F238E27FC236}">
                  <a16:creationId xmlns:a16="http://schemas.microsoft.com/office/drawing/2014/main" id="{F8263059-0A99-7D82-D385-340D97895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938"/>
              <a:ext cx="119" cy="730"/>
            </a:xfrm>
            <a:prstGeom prst="leftBrace">
              <a:avLst>
                <a:gd name="adj1" fmla="val 51120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838690B-84F3-1AF1-0C1B-7821CF832E35}"/>
              </a:ext>
            </a:extLst>
          </p:cNvPr>
          <p:cNvSpPr txBox="1"/>
          <p:nvPr/>
        </p:nvSpPr>
        <p:spPr>
          <a:xfrm>
            <a:off x="5699782" y="5881667"/>
            <a:ext cx="1686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上页答案：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Text Box 1028">
            <a:extLst>
              <a:ext uri="{FF2B5EF4-FFF2-40B4-BE49-F238E27FC236}">
                <a16:creationId xmlns:a16="http://schemas.microsoft.com/office/drawing/2014/main" id="{5AFFA90C-9E13-629E-C362-62F1313F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286" y="5240343"/>
            <a:ext cx="525652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即当理想变压器二次侧接阻抗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1" lang="zh-CN" altLang="en-US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时，折算到一次侧将得等效阻抗为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en-US" altLang="zh-CN" sz="2400" b="1" baseline="30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</a:t>
            </a:r>
            <a:endParaRPr kumimoji="1" lang="en-US" altLang="zh-CN" sz="24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（此结果与参考方向选取无关）</a:t>
            </a:r>
            <a:endParaRPr kumimoji="1" lang="zh-CN" altLang="en-US" sz="2400" b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67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4.8 </a:t>
            </a:r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5A5C4-D533-BBCB-A538-F5BBAEC18C89}"/>
              </a:ext>
            </a:extLst>
          </p:cNvPr>
          <p:cNvSpPr txBox="1"/>
          <p:nvPr/>
        </p:nvSpPr>
        <p:spPr>
          <a:xfrm>
            <a:off x="457200" y="1268998"/>
            <a:ext cx="6274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图示电路中，要求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kern="100" spc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变比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应为多少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99F38ED-9199-5704-90FE-1C20A1EC52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47183"/>
              </p:ext>
            </p:extLst>
          </p:nvPr>
        </p:nvGraphicFramePr>
        <p:xfrm>
          <a:off x="5652001" y="990600"/>
          <a:ext cx="3299034" cy="144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75981" imgH="994555" progId="Visio.Drawing.11">
                  <p:embed/>
                </p:oleObj>
              </mc:Choice>
              <mc:Fallback>
                <p:oleObj name="Visio" r:id="rId2" imgW="2275981" imgH="99455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1" y="990600"/>
                        <a:ext cx="3299034" cy="14460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351E419-FAB3-C937-0A08-4407EABCC74C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06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5A5C4-D533-BBCB-A538-F5BBAEC18C89}"/>
              </a:ext>
            </a:extLst>
          </p:cNvPr>
          <p:cNvSpPr txBox="1"/>
          <p:nvPr/>
        </p:nvSpPr>
        <p:spPr>
          <a:xfrm>
            <a:off x="457200" y="1268998"/>
            <a:ext cx="6274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图示电路中，要求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kern="100" spc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变比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应为多少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99F38ED-9199-5704-90FE-1C20A1EC52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2001" y="990600"/>
          <a:ext cx="3299034" cy="1446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75981" imgH="994555" progId="Visio.Drawing.11">
                  <p:embed/>
                </p:oleObj>
              </mc:Choice>
              <mc:Fallback>
                <p:oleObj name="Visio" r:id="rId2" imgW="2275981" imgH="994555" progId="Visio.Drawing.11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99F38ED-9199-5704-90FE-1C20A1EC52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1" y="990600"/>
                        <a:ext cx="3299034" cy="14460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45BA612-989E-F9D2-78CB-B8154A325384}"/>
              </a:ext>
            </a:extLst>
          </p:cNvPr>
          <p:cNvSpPr txBox="1"/>
          <p:nvPr/>
        </p:nvSpPr>
        <p:spPr>
          <a:xfrm>
            <a:off x="457200" y="1727826"/>
            <a:ext cx="5194801" cy="1164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首先注意题干要求的是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瞬时值相等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，也就是说</a:t>
            </a:r>
            <a:r>
              <a:rPr kumimoji="0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每时每刻都要相等。若是</a:t>
            </a:r>
            <a:r>
              <a:rPr kumimoji="0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000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kumimoji="0" lang="en-US" altLang="zh-CN" sz="2000" b="0" i="0" u="none" strike="noStrike" kern="1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，则含义不同。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5F6875-927F-0F42-C986-20C5414063FC}"/>
              </a:ext>
            </a:extLst>
          </p:cNvPr>
          <p:cNvSpPr txBox="1"/>
          <p:nvPr/>
        </p:nvSpPr>
        <p:spPr>
          <a:xfrm>
            <a:off x="457200" y="327093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由变压器特性方程可知</a:t>
            </a:r>
            <a:endParaRPr lang="zh-CN" altLang="en-US" sz="2000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E17BA4B-7878-630D-E147-1FDBDDAF5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313570"/>
              </p:ext>
            </p:extLst>
          </p:nvPr>
        </p:nvGraphicFramePr>
        <p:xfrm>
          <a:off x="3491999" y="2970058"/>
          <a:ext cx="2510412" cy="1080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0" imgH="660400" progId="Equation.DSMT4">
                  <p:embed/>
                </p:oleObj>
              </mc:Choice>
              <mc:Fallback>
                <p:oleObj name="Equation" r:id="rId4" imgW="1524000" imgH="660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999" y="2970058"/>
                        <a:ext cx="2510412" cy="10800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E781828-123C-C600-5392-F203718F541A}"/>
              </a:ext>
            </a:extLst>
          </p:cNvPr>
          <p:cNvSpPr txBox="1"/>
          <p:nvPr/>
        </p:nvSpPr>
        <p:spPr>
          <a:xfrm>
            <a:off x="413299" y="4244446"/>
            <a:ext cx="3034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对左回路应用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KVL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方程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DBCBB50-828D-C33C-4379-7A945A05A9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69649"/>
              </p:ext>
            </p:extLst>
          </p:nvPr>
        </p:nvGraphicFramePr>
        <p:xfrm>
          <a:off x="3504031" y="4276876"/>
          <a:ext cx="2268613" cy="378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71600" imgH="228600" progId="Equation.DSMT4">
                  <p:embed/>
                </p:oleObj>
              </mc:Choice>
              <mc:Fallback>
                <p:oleObj name="Equation" r:id="rId6" imgW="13716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031" y="4276876"/>
                        <a:ext cx="2268613" cy="378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FCFFB2E7-BD00-E59D-0F29-2EAB531650F9}"/>
              </a:ext>
            </a:extLst>
          </p:cNvPr>
          <p:cNvSpPr txBox="1"/>
          <p:nvPr/>
        </p:nvSpPr>
        <p:spPr>
          <a:xfrm>
            <a:off x="413299" y="48320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将式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(1)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代入式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(2)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，考虑到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kern="100" baseline="-25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，可得</a:t>
            </a:r>
            <a:endParaRPr lang="zh-CN" altLang="en-US" sz="2000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201DA34-1CE4-A7F3-C143-01805672F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309518"/>
              </p:ext>
            </p:extLst>
          </p:nvPr>
        </p:nvGraphicFramePr>
        <p:xfrm>
          <a:off x="4985299" y="4757000"/>
          <a:ext cx="2510411" cy="581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14500" imgH="393700" progId="Equation.DSMT4">
                  <p:embed/>
                </p:oleObj>
              </mc:Choice>
              <mc:Fallback>
                <p:oleObj name="Equation" r:id="rId8" imgW="17145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299" y="4757000"/>
                        <a:ext cx="2510411" cy="5811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33FF6241-E7A3-4EF5-CD68-6D980D87DD67}"/>
              </a:ext>
            </a:extLst>
          </p:cNvPr>
          <p:cNvSpPr txBox="1"/>
          <p:nvPr/>
        </p:nvSpPr>
        <p:spPr>
          <a:xfrm>
            <a:off x="413299" y="542650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解得</a:t>
            </a:r>
            <a:r>
              <a:rPr lang="en-US" altLang="zh-CN" sz="20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zh-CN" sz="2000" dirty="0">
                <a:effectLst/>
                <a:ea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C6DB95-FEC4-0E2C-6DEB-CE6D985D9C57}"/>
              </a:ext>
            </a:extLst>
          </p:cNvPr>
          <p:cNvSpPr txBox="1"/>
          <p:nvPr/>
        </p:nvSpPr>
        <p:spPr>
          <a:xfrm>
            <a:off x="2845274" y="542650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i="1" dirty="0">
                <a:latin typeface="宋体" panose="02010600030101010101" pitchFamily="2" charset="-122"/>
                <a:ea typeface="宋体" panose="02010600030101010101" pitchFamily="2" charset="-122"/>
              </a:rPr>
              <a:t>这个题在哪里见过？之前是否整理过？</a:t>
            </a:r>
          </a:p>
        </p:txBody>
      </p:sp>
    </p:spTree>
    <p:extLst>
      <p:ext uri="{BB962C8B-B14F-4D97-AF65-F5344CB8AC3E}">
        <p14:creationId xmlns:p14="http://schemas.microsoft.com/office/powerpoint/2010/main" val="48421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4.8 </a:t>
            </a:r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5A5C4-D533-BBCB-A538-F5BBAEC18C89}"/>
              </a:ext>
            </a:extLst>
          </p:cNvPr>
          <p:cNvSpPr txBox="1"/>
          <p:nvPr/>
        </p:nvSpPr>
        <p:spPr>
          <a:xfrm>
            <a:off x="457200" y="1268998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图示为含有理想变压器的电路，已知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，求</a:t>
            </a:r>
            <a:endParaRPr lang="zh-CN" altLang="zh-CN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A8BD94-9B41-2B86-C6E6-A3D69948A18C}"/>
              </a:ext>
            </a:extLst>
          </p:cNvPr>
          <p:cNvGrpSpPr/>
          <p:nvPr/>
        </p:nvGrpSpPr>
        <p:grpSpPr>
          <a:xfrm>
            <a:off x="4731469" y="1686008"/>
            <a:ext cx="4160535" cy="1608321"/>
            <a:chOff x="3399472" y="2900679"/>
            <a:chExt cx="4412531" cy="16083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004230E-090A-AAA0-9168-84EE5E4CB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11"/>
            <a:stretch/>
          </p:blipFill>
          <p:spPr bwMode="auto">
            <a:xfrm>
              <a:off x="3399472" y="2900679"/>
              <a:ext cx="3569429" cy="16083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文本框 2">
              <a:extLst>
                <a:ext uri="{FF2B5EF4-FFF2-40B4-BE49-F238E27FC236}">
                  <a16:creationId xmlns:a16="http://schemas.microsoft.com/office/drawing/2014/main" id="{724745BB-1414-7906-4958-FF17B1CF4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8901" y="3704839"/>
              <a:ext cx="843102" cy="361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/>
              <a:r>
                <a:rPr lang="en-US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sz="16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Ω</a:t>
              </a:r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AF96628-CD19-A916-6CB8-BB87A4FF7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96186"/>
              </p:ext>
            </p:extLst>
          </p:nvPr>
        </p:nvGraphicFramePr>
        <p:xfrm>
          <a:off x="4719638" y="1243013"/>
          <a:ext cx="15017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203040" progId="Equation.DSMT4">
                  <p:embed/>
                </p:oleObj>
              </mc:Choice>
              <mc:Fallback>
                <p:oleObj name="Equation" r:id="rId3" imgW="761760" imgH="203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6A04E95-F0FD-6C3B-E18E-E53B3AD42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9638" y="1243013"/>
                        <a:ext cx="15017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52D4459-8F48-369A-7C24-C7C20E9FE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125458"/>
              </p:ext>
            </p:extLst>
          </p:nvPr>
        </p:nvGraphicFramePr>
        <p:xfrm>
          <a:off x="6732002" y="1293634"/>
          <a:ext cx="2508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720" imgH="177480" progId="Equation.DSMT4">
                  <p:embed/>
                </p:oleObj>
              </mc:Choice>
              <mc:Fallback>
                <p:oleObj name="Equation" r:id="rId5" imgW="126720" imgH="177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AF96628-CD19-A916-6CB8-BB87A4FF71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32002" y="1293634"/>
                        <a:ext cx="250825" cy="35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7C81FD-C591-D9CD-FD73-702484FA8AC7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B4FF418-7FB0-D540-EA7F-31EFAD222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4.8 </a:t>
            </a:r>
            <a:r>
              <a:rPr lang="zh-CN" altLang="en-US" dirty="0"/>
              <a:t>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217D3D7-C6F7-F899-19F3-9C1C386FC4AD}"/>
              </a:ext>
            </a:extLst>
          </p:cNvPr>
          <p:cNvSpPr txBox="1"/>
          <p:nvPr/>
        </p:nvSpPr>
        <p:spPr>
          <a:xfrm>
            <a:off x="340773" y="1069990"/>
            <a:ext cx="8434804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图示电路中电源电压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，内阻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，负载阻抗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j12)Ω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，问理想变压器的变比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为多少时，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可获得最大功率？试求此最大功率。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C4849E0-3CA3-69F4-FF5B-548CCBC148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840721"/>
              </p:ext>
            </p:extLst>
          </p:nvPr>
        </p:nvGraphicFramePr>
        <p:xfrm>
          <a:off x="5652001" y="1971977"/>
          <a:ext cx="3240003" cy="1161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34666" imgH="694539" progId="Visio.Drawing.11">
                  <p:embed/>
                </p:oleObj>
              </mc:Choice>
              <mc:Fallback>
                <p:oleObj name="Visio" r:id="rId2" imgW="1934666" imgH="69453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1" y="1971977"/>
                        <a:ext cx="3240003" cy="11615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7E5A12B-0043-BAB2-4F66-73D59E42CEDD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244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解</a:t>
            </a:r>
          </a:p>
        </p:txBody>
      </p:sp>
      <p:sp>
        <p:nvSpPr>
          <p:cNvPr id="101" name="Text Box 1028">
            <a:extLst>
              <a:ext uri="{FF2B5EF4-FFF2-40B4-BE49-F238E27FC236}">
                <a16:creationId xmlns:a16="http://schemas.microsoft.com/office/drawing/2014/main" id="{5AFFA90C-9E13-629E-C362-62F1313F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727" y="4141288"/>
            <a:ext cx="8578211" cy="271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问题：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一般而言，处理最大功率传输的题目，是将负载以外的部分作戴维南等效，求出等效的电源和内阻抗，然后将负载进行共轭匹配或模匹配。但是，此处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涉及的理想变压器的最大功率传输问题，负载接在二次侧时，为什么可以将负载等效到一次侧来（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如上述过程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），然后按照最大功率传输定理解题呢？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原因：</a:t>
            </a:r>
            <a:r>
              <a:rPr kumimoji="1"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此处等效不改变功率！因此，所求得的 等效到一次侧的那个“负载”的功率及其获得最大功率的条件，也就是原来（未等效前）的那个负载的最大功率及其获得最大功率的条件。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（即：等效前后不改变负载的功率时可以把负载进行等效，类似题见书本习题</a:t>
            </a: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4.29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kumimoji="1"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6A8BF-5369-CCF0-5B49-DF8BA9E38422}"/>
              </a:ext>
            </a:extLst>
          </p:cNvPr>
          <p:cNvSpPr txBox="1"/>
          <p:nvPr/>
        </p:nvSpPr>
        <p:spPr>
          <a:xfrm>
            <a:off x="340773" y="1069990"/>
            <a:ext cx="8434804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图示电路中电源电压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，内阻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，负载阻抗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j12)Ω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，问理想变压器的变比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为多少时，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可获得最大功率？试求此最大功率。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FCD0732-C5E3-CC2E-659B-581994F211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2001" y="1971977"/>
          <a:ext cx="3240003" cy="1161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34666" imgH="694539" progId="Visio.Drawing.11">
                  <p:embed/>
                </p:oleObj>
              </mc:Choice>
              <mc:Fallback>
                <p:oleObj name="Visio" r:id="rId2" imgW="1934666" imgH="694539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FCD0732-C5E3-CC2E-659B-581994F21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1" y="1971977"/>
                        <a:ext cx="3240003" cy="11615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A9F2268-CA20-BB25-92A3-0FC5C4F8B99B}"/>
              </a:ext>
            </a:extLst>
          </p:cNvPr>
          <p:cNvSpPr txBox="1"/>
          <p:nvPr/>
        </p:nvSpPr>
        <p:spPr>
          <a:xfrm>
            <a:off x="370480" y="19657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由理想变压器的阻抗变换关系得</a:t>
            </a:r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9836BEE-C74B-6D2A-71DB-9B69AF0224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5155" y="1965779"/>
          <a:ext cx="1015285" cy="38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700" imgH="241300" progId="Equation.DSMT4">
                  <p:embed/>
                </p:oleObj>
              </mc:Choice>
              <mc:Fallback>
                <p:oleObj name="Equation" r:id="rId4" imgW="647700" imgH="2413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9836BEE-C74B-6D2A-71DB-9B69AF0224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5155" y="1965779"/>
                        <a:ext cx="1015285" cy="383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28">
            <a:extLst>
              <a:ext uri="{FF2B5EF4-FFF2-40B4-BE49-F238E27FC236}">
                <a16:creationId xmlns:a16="http://schemas.microsoft.com/office/drawing/2014/main" id="{77CAFA76-D6A1-72AA-BFD2-B2D4F9108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13" y="2333771"/>
            <a:ext cx="3806142" cy="3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将阻抗等效到一次侧成为       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1" lang="zh-CN" altLang="en-US" b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C3AA922-8D24-B9EA-9467-8383ABB841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0545" y="2378060"/>
          <a:ext cx="3190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228600" progId="Equation.DSMT4">
                  <p:embed/>
                </p:oleObj>
              </mc:Choice>
              <mc:Fallback>
                <p:oleObj name="Equation" r:id="rId6" imgW="20304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C3AA922-8D24-B9EA-9467-8383ABB841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545" y="2378060"/>
                        <a:ext cx="319087" cy="361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DB2890A-833C-153B-8C42-B7B7FDA36775}"/>
              </a:ext>
            </a:extLst>
          </p:cNvPr>
          <p:cNvSpPr txBox="1"/>
          <p:nvPr/>
        </p:nvSpPr>
        <p:spPr>
          <a:xfrm>
            <a:off x="346578" y="27595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此时获得最大功率条件是模匹配，即</a:t>
            </a:r>
            <a:endParaRPr lang="zh-CN" altLang="en-US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BED59067-A51C-A3A0-471A-D7358D3FA7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34588" y="2740010"/>
          <a:ext cx="1721629" cy="436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500" imgH="279400" progId="Equation.DSMT4">
                  <p:embed/>
                </p:oleObj>
              </mc:Choice>
              <mc:Fallback>
                <p:oleObj name="Equation" r:id="rId8" imgW="1079500" imgH="2794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BED59067-A51C-A3A0-471A-D7358D3FA7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4588" y="2740010"/>
                        <a:ext cx="1721629" cy="436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028">
            <a:extLst>
              <a:ext uri="{FF2B5EF4-FFF2-40B4-BE49-F238E27FC236}">
                <a16:creationId xmlns:a16="http://schemas.microsoft.com/office/drawing/2014/main" id="{5B87F07E-70E1-38D3-80B8-AF239186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80" y="3103144"/>
            <a:ext cx="4225422" cy="3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模匹配：内阻抗和负载阻抗的模相等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kumimoji="1" lang="zh-CN" altLang="en-US" b="1" u="none" strike="noStrike" kern="1200" cap="none" spc="0" normalizeH="0" baseline="-250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430BF2-D1A9-66CC-6C29-95B4922528C4}"/>
              </a:ext>
            </a:extLst>
          </p:cNvPr>
          <p:cNvSpPr txBox="1"/>
          <p:nvPr/>
        </p:nvSpPr>
        <p:spPr>
          <a:xfrm>
            <a:off x="370480" y="36012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由此求得：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9D8152E9-9645-5F31-4D49-86EDA8081A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5990" y="3507848"/>
          <a:ext cx="2782185" cy="694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64534" imgH="444307" progId="Equation.DSMT4">
                  <p:embed/>
                </p:oleObj>
              </mc:Choice>
              <mc:Fallback>
                <p:oleObj name="Equation" r:id="rId10" imgW="1764534" imgH="444307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9D8152E9-9645-5F31-4D49-86EDA8081A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990" y="3507848"/>
                        <a:ext cx="2782185" cy="6942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5CC5A95-62C2-76E5-32F7-BC18914AE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75797"/>
              </p:ext>
            </p:extLst>
          </p:nvPr>
        </p:nvGraphicFramePr>
        <p:xfrm>
          <a:off x="5173260" y="3653272"/>
          <a:ext cx="790425" cy="305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69800" imgH="177480" progId="Equation.DSMT4">
                  <p:embed/>
                </p:oleObj>
              </mc:Choice>
              <mc:Fallback>
                <p:oleObj name="Equation" r:id="rId12" imgW="46980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E5CC5A95-62C2-76E5-32F7-BC18914AE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260" y="3653272"/>
                        <a:ext cx="790425" cy="305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8C232E6-71A7-5B5C-3EE2-6708282F5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21755"/>
              </p:ext>
            </p:extLst>
          </p:nvPr>
        </p:nvGraphicFramePr>
        <p:xfrm>
          <a:off x="6221413" y="3624263"/>
          <a:ext cx="10969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98400" imgH="228600" progId="Equation.DSMT4">
                  <p:embed/>
                </p:oleObj>
              </mc:Choice>
              <mc:Fallback>
                <p:oleObj name="Equation" r:id="rId14" imgW="69840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9836BEE-C74B-6D2A-71DB-9B69AF0224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3624263"/>
                        <a:ext cx="1096962" cy="361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9" grpId="0"/>
      <p:bldP spid="12" grpId="0"/>
      <p:bldP spid="15" grpId="0"/>
      <p:bldP spid="18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56A8BF-5369-CCF0-5B49-DF8BA9E38422}"/>
              </a:ext>
            </a:extLst>
          </p:cNvPr>
          <p:cNvSpPr txBox="1"/>
          <p:nvPr/>
        </p:nvSpPr>
        <p:spPr>
          <a:xfrm>
            <a:off x="340773" y="1069990"/>
            <a:ext cx="8434804" cy="822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图示电路中电源电压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，内阻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，负载阻抗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j12)Ω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，问理想变压器的变比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为多少时，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可获得最大功率？试求此最大功率。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FCD0732-C5E3-CC2E-659B-581994F211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829041"/>
              </p:ext>
            </p:extLst>
          </p:nvPr>
        </p:nvGraphicFramePr>
        <p:xfrm>
          <a:off x="5712912" y="2326417"/>
          <a:ext cx="3240003" cy="1161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34666" imgH="694539" progId="Visio.Drawing.11">
                  <p:embed/>
                </p:oleObj>
              </mc:Choice>
              <mc:Fallback>
                <p:oleObj name="Visio" r:id="rId2" imgW="1934666" imgH="694539" progId="Visio.Drawing.1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C4849E0-3CA3-69F4-FF5B-548CCBC14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2912" y="2326417"/>
                        <a:ext cx="3240003" cy="11615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C1459662-ADCC-1A07-BE23-3899F266A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086291"/>
              </p:ext>
            </p:extLst>
          </p:nvPr>
        </p:nvGraphicFramePr>
        <p:xfrm>
          <a:off x="936784" y="1965779"/>
          <a:ext cx="790425" cy="305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696" imgH="177723" progId="Equation.DSMT4">
                  <p:embed/>
                </p:oleObj>
              </mc:Choice>
              <mc:Fallback>
                <p:oleObj name="Equation" r:id="rId4" imgW="469696" imgH="177723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E5CC5A95-62C2-76E5-32F7-BC18914AE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784" y="1965779"/>
                        <a:ext cx="790425" cy="305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>
            <a:extLst>
              <a:ext uri="{FF2B5EF4-FFF2-40B4-BE49-F238E27FC236}">
                <a16:creationId xmlns:a16="http://schemas.microsoft.com/office/drawing/2014/main" id="{2688F56C-5660-58DA-4A7B-388686B3EC72}"/>
              </a:ext>
            </a:extLst>
          </p:cNvPr>
          <p:cNvGrpSpPr/>
          <p:nvPr/>
        </p:nvGrpSpPr>
        <p:grpSpPr>
          <a:xfrm>
            <a:off x="457200" y="2465254"/>
            <a:ext cx="5041823" cy="369332"/>
            <a:chOff x="610177" y="3429000"/>
            <a:chExt cx="5041823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54A308F-0242-F285-4629-A78CB5E97BF1}"/>
                </a:ext>
              </a:extLst>
            </p:cNvPr>
            <p:cNvSpPr txBox="1"/>
            <p:nvPr/>
          </p:nvSpPr>
          <p:spPr>
            <a:xfrm>
              <a:off x="610177" y="3429000"/>
              <a:ext cx="50418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设</a:t>
              </a: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，则理想变压器原端电流：</a:t>
              </a:r>
              <a:endPara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3DCCC18D-6C75-19D8-DFD2-719EEC8E51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7665453"/>
                </p:ext>
              </p:extLst>
            </p:nvPr>
          </p:nvGraphicFramePr>
          <p:xfrm>
            <a:off x="936784" y="3429000"/>
            <a:ext cx="1438956" cy="369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52087" imgH="241195" progId="Equation.DSMT4">
                    <p:embed/>
                  </p:oleObj>
                </mc:Choice>
                <mc:Fallback>
                  <p:oleObj name="Equation" r:id="rId6" imgW="952087" imgH="241195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6784" y="3429000"/>
                          <a:ext cx="1438956" cy="36933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C5979C97-40AD-2625-4808-45573208E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290583"/>
              </p:ext>
            </p:extLst>
          </p:nvPr>
        </p:nvGraphicFramePr>
        <p:xfrm>
          <a:off x="776986" y="2843477"/>
          <a:ext cx="4763541" cy="789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55900" imgH="457200" progId="Equation.DSMT4">
                  <p:embed/>
                </p:oleObj>
              </mc:Choice>
              <mc:Fallback>
                <p:oleObj name="Equation" r:id="rId8" imgW="2755900" imgH="457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86" y="2843477"/>
                        <a:ext cx="4763541" cy="789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C603AE29-873A-D5AF-9580-678D88C69ECB}"/>
              </a:ext>
            </a:extLst>
          </p:cNvPr>
          <p:cNvSpPr txBox="1"/>
          <p:nvPr/>
        </p:nvSpPr>
        <p:spPr>
          <a:xfrm>
            <a:off x="457200" y="3804321"/>
            <a:ext cx="155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副端电流为</a:t>
            </a:r>
            <a:endParaRPr lang="zh-CN" altLang="en-US" dirty="0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5933FE6D-F8C4-3FF0-BDC3-DEFE8F440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28815"/>
              </p:ext>
            </p:extLst>
          </p:nvPr>
        </p:nvGraphicFramePr>
        <p:xfrm>
          <a:off x="2008041" y="3669221"/>
          <a:ext cx="3021159" cy="639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9600" imgH="393700" progId="Equation.DSMT4">
                  <p:embed/>
                </p:oleObj>
              </mc:Choice>
              <mc:Fallback>
                <p:oleObj name="Equation" r:id="rId10" imgW="18796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041" y="3669221"/>
                        <a:ext cx="3021159" cy="639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BC38951E-EFC6-9326-7114-E400C3CCFBDF}"/>
              </a:ext>
            </a:extLst>
          </p:cNvPr>
          <p:cNvSpPr txBox="1"/>
          <p:nvPr/>
        </p:nvSpPr>
        <p:spPr>
          <a:xfrm>
            <a:off x="456942" y="4490467"/>
            <a:ext cx="296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负载吸收的最大平均功率为</a:t>
            </a:r>
            <a:endParaRPr lang="zh-CN" altLang="en-US" dirty="0"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1B0EC056-F90D-C858-DF9F-EA62CC15D0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354348"/>
              </p:ext>
            </p:extLst>
          </p:nvPr>
        </p:nvGraphicFramePr>
        <p:xfrm>
          <a:off x="3457575" y="4299318"/>
          <a:ext cx="4165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641320" imgH="431640" progId="Equation.DSMT4">
                  <p:embed/>
                </p:oleObj>
              </mc:Choice>
              <mc:Fallback>
                <p:oleObj name="Equation" r:id="rId12" imgW="2641320" imgH="43164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7575" y="4299318"/>
                        <a:ext cx="4165600" cy="673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Line 82">
            <a:extLst>
              <a:ext uri="{FF2B5EF4-FFF2-40B4-BE49-F238E27FC236}">
                <a16:creationId xmlns:a16="http://schemas.microsoft.com/office/drawing/2014/main" id="{42A3E4C2-6527-ABD5-2C58-9FF8818E1DCD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409096" y="2192675"/>
            <a:ext cx="0" cy="40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Line 86">
            <a:extLst>
              <a:ext uri="{FF2B5EF4-FFF2-40B4-BE49-F238E27FC236}">
                <a16:creationId xmlns:a16="http://schemas.microsoft.com/office/drawing/2014/main" id="{F2582063-2B7F-C2CA-9D69-7D2A0EB52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1863" y="2390256"/>
            <a:ext cx="381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5" name="Object 96">
            <a:extLst>
              <a:ext uri="{FF2B5EF4-FFF2-40B4-BE49-F238E27FC236}">
                <a16:creationId xmlns:a16="http://schemas.microsoft.com/office/drawing/2014/main" id="{09E9C2AE-3318-FD63-7C7E-345C77B046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018373"/>
              </p:ext>
            </p:extLst>
          </p:nvPr>
        </p:nvGraphicFramePr>
        <p:xfrm>
          <a:off x="7277100" y="1918768"/>
          <a:ext cx="3460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4880" imgH="228600" progId="Equation.3">
                  <p:embed/>
                </p:oleObj>
              </mc:Choice>
              <mc:Fallback>
                <p:oleObj name="Equation" r:id="rId14" imgW="164880" imgH="228600" progId="Equation.3">
                  <p:embed/>
                  <p:pic>
                    <p:nvPicPr>
                      <p:cNvPr id="23" name="Object 96">
                        <a:extLst>
                          <a:ext uri="{FF2B5EF4-FFF2-40B4-BE49-F238E27FC236}">
                            <a16:creationId xmlns:a16="http://schemas.microsoft.com/office/drawing/2014/main" id="{7B3F6778-776B-89F0-1E62-3A24CD10BF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7100" y="1918768"/>
                        <a:ext cx="34607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97">
            <a:extLst>
              <a:ext uri="{FF2B5EF4-FFF2-40B4-BE49-F238E27FC236}">
                <a16:creationId xmlns:a16="http://schemas.microsoft.com/office/drawing/2014/main" id="{F5B2E9D2-CB58-78D4-0D71-6C13D3C773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500018"/>
              </p:ext>
            </p:extLst>
          </p:nvPr>
        </p:nvGraphicFramePr>
        <p:xfrm>
          <a:off x="8301146" y="1945026"/>
          <a:ext cx="38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7480" imgH="228600" progId="Equation.3">
                  <p:embed/>
                </p:oleObj>
              </mc:Choice>
              <mc:Fallback>
                <p:oleObj name="Equation" r:id="rId16" imgW="177480" imgH="228600" progId="Equation.3">
                  <p:embed/>
                  <p:pic>
                    <p:nvPicPr>
                      <p:cNvPr id="24" name="Object 97">
                        <a:extLst>
                          <a:ext uri="{FF2B5EF4-FFF2-40B4-BE49-F238E27FC236}">
                            <a16:creationId xmlns:a16="http://schemas.microsoft.com/office/drawing/2014/main" id="{CBE43009-1C71-0139-5313-FC17CFBB0D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1146" y="1945026"/>
                        <a:ext cx="381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FDE38363-BFD8-5190-8808-94DAE963D4C5}"/>
              </a:ext>
            </a:extLst>
          </p:cNvPr>
          <p:cNvSpPr txBox="1"/>
          <p:nvPr/>
        </p:nvSpPr>
        <p:spPr>
          <a:xfrm>
            <a:off x="456941" y="5069153"/>
            <a:ext cx="7355061" cy="74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对于一个阻抗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＋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，若通过其的电流有效值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负载吸收的平均功率为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，无功功率为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18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aseline="3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，请尝试自行推证。</a:t>
            </a:r>
            <a:endParaRPr lang="zh-CN" altLang="en-US" dirty="0"/>
          </a:p>
        </p:txBody>
      </p:sp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C501590D-F9E0-B43A-4A1F-8621B4D1A4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267538"/>
              </p:ext>
            </p:extLst>
          </p:nvPr>
        </p:nvGraphicFramePr>
        <p:xfrm>
          <a:off x="1409709" y="5471767"/>
          <a:ext cx="841375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33160" imgH="190440" progId="Equation.DSMT4">
                  <p:embed/>
                </p:oleObj>
              </mc:Choice>
              <mc:Fallback>
                <p:oleObj name="Equation" r:id="rId18" imgW="533160" imgH="19044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1B0EC056-F90D-C858-DF9F-EA62CC15D0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9" y="5471767"/>
                        <a:ext cx="841375" cy="296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8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5216A-DDD2-E3BD-F2C4-D412062BD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本讲内容结束</a:t>
            </a:r>
            <a:br>
              <a:rPr lang="en-US" altLang="zh-CN" b="1" dirty="0"/>
            </a:br>
            <a:r>
              <a:rPr lang="zh-CN" altLang="en-US" b="1" dirty="0"/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35A8-0354-1D66-F38D-2ABAFD9E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2022.8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0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798"/>
          </a:xfrm>
        </p:spPr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正弦电流电路的功率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EF3411F-AE28-01FC-A2C8-621DD05C1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26068"/>
              </p:ext>
            </p:extLst>
          </p:nvPr>
        </p:nvGraphicFramePr>
        <p:xfrm>
          <a:off x="457200" y="1328277"/>
          <a:ext cx="2160002" cy="4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215640" progId="Equation.DSMT4">
                  <p:embed/>
                </p:oleObj>
              </mc:Choice>
              <mc:Fallback>
                <p:oleObj name="Equation" r:id="rId2" imgW="1143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" y="1328277"/>
                        <a:ext cx="2160002" cy="4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339AA89-B586-4648-EA4E-17AE962AF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022956"/>
              </p:ext>
            </p:extLst>
          </p:nvPr>
        </p:nvGraphicFramePr>
        <p:xfrm>
          <a:off x="2987675" y="1328738"/>
          <a:ext cx="201453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680" imgH="215640" progId="Equation.DSMT4">
                  <p:embed/>
                </p:oleObj>
              </mc:Choice>
              <mc:Fallback>
                <p:oleObj name="Equation" r:id="rId4" imgW="1066680" imgH="215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EF3411F-AE28-01FC-A2C8-621DD05C1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7675" y="1328738"/>
                        <a:ext cx="2014538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B3E1A6B-2001-F58D-3432-4FA47C1D94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905331"/>
              </p:ext>
            </p:extLst>
          </p:nvPr>
        </p:nvGraphicFramePr>
        <p:xfrm>
          <a:off x="457200" y="2183563"/>
          <a:ext cx="77549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01840" imgH="190440" progId="Equation.DSMT4">
                  <p:embed/>
                </p:oleObj>
              </mc:Choice>
              <mc:Fallback>
                <p:oleObj name="Equation" r:id="rId6" imgW="4101840" imgH="1904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EF3411F-AE28-01FC-A2C8-621DD05C1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2183563"/>
                        <a:ext cx="7754938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32">
            <a:extLst>
              <a:ext uri="{FF2B5EF4-FFF2-40B4-BE49-F238E27FC236}">
                <a16:creationId xmlns:a16="http://schemas.microsoft.com/office/drawing/2014/main" id="{FC8153F2-7DE1-FA89-3F19-E9F5E1A0A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9" y="1736277"/>
            <a:ext cx="2765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一端口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吸收的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瞬时功率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7DB389-FF91-FCA3-4414-CB285C19AC73}"/>
              </a:ext>
            </a:extLst>
          </p:cNvPr>
          <p:cNvCxnSpPr/>
          <p:nvPr/>
        </p:nvCxnSpPr>
        <p:spPr bwMode="auto">
          <a:xfrm flipV="1">
            <a:off x="5220000" y="2520000"/>
            <a:ext cx="0" cy="50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FA66414-E125-D1A2-A70E-1D141E57D48D}"/>
              </a:ext>
            </a:extLst>
          </p:cNvPr>
          <p:cNvSpPr txBox="1"/>
          <p:nvPr/>
        </p:nvSpPr>
        <p:spPr>
          <a:xfrm>
            <a:off x="4059622" y="3088983"/>
            <a:ext cx="2507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有功功率（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平均功率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lang="zh-CN" altLang="en-US" sz="1600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EA0799D-C74F-3AB3-F5BF-80CDEEB17C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86720"/>
              </p:ext>
            </p:extLst>
          </p:nvPr>
        </p:nvGraphicFramePr>
        <p:xfrm>
          <a:off x="3902552" y="3487558"/>
          <a:ext cx="26384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6800" imgH="190440" progId="Equation.DSMT4">
                  <p:embed/>
                </p:oleObj>
              </mc:Choice>
              <mc:Fallback>
                <p:oleObj name="Equation" r:id="rId8" imgW="1396800" imgH="1904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339AA89-B586-4648-EA4E-17AE962AF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02552" y="3487558"/>
                        <a:ext cx="263842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E32670D-532F-41AE-050E-9829B72312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3468"/>
              </p:ext>
            </p:extLst>
          </p:nvPr>
        </p:nvGraphicFramePr>
        <p:xfrm>
          <a:off x="3902552" y="3850900"/>
          <a:ext cx="16795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88840" imgH="190440" progId="Equation.DSMT4">
                  <p:embed/>
                </p:oleObj>
              </mc:Choice>
              <mc:Fallback>
                <p:oleObj name="Equation" r:id="rId10" imgW="888840" imgH="1904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EA0799D-C74F-3AB3-F5BF-80CDEEB17C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2552" y="3850900"/>
                        <a:ext cx="167957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D4368C3-8AB0-2F4A-8453-5AF957029687}"/>
              </a:ext>
            </a:extLst>
          </p:cNvPr>
          <p:cNvSpPr txBox="1"/>
          <p:nvPr/>
        </p:nvSpPr>
        <p:spPr>
          <a:xfrm>
            <a:off x="5582127" y="3847920"/>
            <a:ext cx="167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功率因数</a:t>
            </a:r>
            <a:endParaRPr lang="zh-CN" altLang="en-US" dirty="0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2E41E25-E0C3-CEB7-3978-31AE19469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930657"/>
              </p:ext>
            </p:extLst>
          </p:nvPr>
        </p:nvGraphicFramePr>
        <p:xfrm>
          <a:off x="3938072" y="4211263"/>
          <a:ext cx="11969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34680" imgH="190440" progId="Equation.DSMT4">
                  <p:embed/>
                </p:oleObj>
              </mc:Choice>
              <mc:Fallback>
                <p:oleObj name="Equation" r:id="rId12" imgW="634680" imgH="1904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E32670D-532F-41AE-050E-9829B72312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38072" y="4211263"/>
                        <a:ext cx="119697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9EF08798-1A72-828E-A358-E109B9BEE859}"/>
              </a:ext>
            </a:extLst>
          </p:cNvPr>
          <p:cNvSpPr txBox="1"/>
          <p:nvPr/>
        </p:nvSpPr>
        <p:spPr>
          <a:xfrm>
            <a:off x="5510855" y="4151104"/>
            <a:ext cx="3188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/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功率因数角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对于无源一端口，就是阻抗角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3DAADE6-33B0-59E1-F836-EF5DFEBA37C6}"/>
              </a:ext>
            </a:extLst>
          </p:cNvPr>
          <p:cNvCxnSpPr/>
          <p:nvPr/>
        </p:nvCxnSpPr>
        <p:spPr bwMode="auto">
          <a:xfrm flipV="1">
            <a:off x="7812003" y="2520000"/>
            <a:ext cx="0" cy="50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2B6DD4B-F99B-C2D2-939F-2F47BDC88F84}"/>
              </a:ext>
            </a:extLst>
          </p:cNvPr>
          <p:cNvSpPr txBox="1"/>
          <p:nvPr/>
        </p:nvSpPr>
        <p:spPr>
          <a:xfrm>
            <a:off x="6636055" y="3065333"/>
            <a:ext cx="250794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用于交换的能量的功率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(</a:t>
            </a:r>
            <a:r>
              <a:rPr kumimoji="1"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一周期内积分为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0)</a:t>
            </a:r>
            <a:endParaRPr lang="zh-CN" altLang="en-US" sz="1600" dirty="0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9C933255-4D75-A4F3-B941-D3643AF38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3595"/>
              </p:ext>
            </p:extLst>
          </p:nvPr>
        </p:nvGraphicFramePr>
        <p:xfrm>
          <a:off x="445594" y="2560671"/>
          <a:ext cx="30495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12800" imgH="342720" progId="Equation.DSMT4">
                  <p:embed/>
                </p:oleObj>
              </mc:Choice>
              <mc:Fallback>
                <p:oleObj name="Equation" r:id="rId14" imgW="1612800" imgH="34272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EF3411F-AE28-01FC-A2C8-621DD05C1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5594" y="2560671"/>
                        <a:ext cx="304958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箭头: 右 22">
            <a:extLst>
              <a:ext uri="{FF2B5EF4-FFF2-40B4-BE49-F238E27FC236}">
                <a16:creationId xmlns:a16="http://schemas.microsoft.com/office/drawing/2014/main" id="{9F4F1BD1-F535-EC0D-E76D-7C54B3801E0F}"/>
              </a:ext>
            </a:extLst>
          </p:cNvPr>
          <p:cNvSpPr/>
          <p:nvPr/>
        </p:nvSpPr>
        <p:spPr bwMode="auto">
          <a:xfrm>
            <a:off x="3769798" y="2772000"/>
            <a:ext cx="766762" cy="2350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59C216-72A0-1DE2-83CE-7B8DD59756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753" y="3208371"/>
            <a:ext cx="1821255" cy="1460671"/>
          </a:xfrm>
          <a:prstGeom prst="rect">
            <a:avLst/>
          </a:prstGeom>
        </p:spPr>
      </p:pic>
      <p:sp>
        <p:nvSpPr>
          <p:cNvPr id="26" name="Text Box 132">
            <a:extLst>
              <a:ext uri="{FF2B5EF4-FFF2-40B4-BE49-F238E27FC236}">
                <a16:creationId xmlns:a16="http://schemas.microsoft.com/office/drawing/2014/main" id="{2B5C258D-F422-4BD7-CB10-148B1A40C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08" y="4716000"/>
            <a:ext cx="49568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 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分解为与   一端口正交和水平的分量：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D2970BCF-9AF4-E7AB-EB55-6CF3C0312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418412"/>
              </p:ext>
            </p:extLst>
          </p:nvPr>
        </p:nvGraphicFramePr>
        <p:xfrm>
          <a:off x="740478" y="4760480"/>
          <a:ext cx="2143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4120" imgH="164880" progId="Equation.DSMT4">
                  <p:embed/>
                </p:oleObj>
              </mc:Choice>
              <mc:Fallback>
                <p:oleObj name="Equation" r:id="rId17" imgW="114120" imgH="16488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339AA89-B586-4648-EA4E-17AE962AF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40478" y="4760480"/>
                        <a:ext cx="21431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8C823123-EF7C-EEDD-2396-AA3389F5B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63657"/>
              </p:ext>
            </p:extLst>
          </p:nvPr>
        </p:nvGraphicFramePr>
        <p:xfrm>
          <a:off x="1895475" y="4749800"/>
          <a:ext cx="285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52280" imgH="177480" progId="Equation.DSMT4">
                  <p:embed/>
                </p:oleObj>
              </mc:Choice>
              <mc:Fallback>
                <p:oleObj name="Equation" r:id="rId19" imgW="152280" imgH="177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D2970BCF-9AF4-E7AB-EB55-6CF3C0312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95475" y="4749800"/>
                        <a:ext cx="285750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32">
            <a:extLst>
              <a:ext uri="{FF2B5EF4-FFF2-40B4-BE49-F238E27FC236}">
                <a16:creationId xmlns:a16="http://schemas.microsoft.com/office/drawing/2014/main" id="{ABDFF0F2-AFF9-B0B4-6FBC-73DB752EA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528" y="3412006"/>
            <a:ext cx="10006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感性一端口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相量图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E9D2153-9229-5828-D480-BD646F55D90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98620" y="4779547"/>
            <a:ext cx="2246588" cy="1389642"/>
          </a:xfrm>
          <a:prstGeom prst="rect">
            <a:avLst/>
          </a:prstGeom>
        </p:spPr>
      </p:pic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8B3CF34C-611B-9F15-E1D7-2BDAE9C45AF4}"/>
              </a:ext>
            </a:extLst>
          </p:cNvPr>
          <p:cNvCxnSpPr/>
          <p:nvPr/>
        </p:nvCxnSpPr>
        <p:spPr bwMode="auto">
          <a:xfrm rot="16200000" flipV="1">
            <a:off x="5979187" y="3862029"/>
            <a:ext cx="1811113" cy="63435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190E7A99-24D3-31CB-D0B4-B79EA273B42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46787" y="1053996"/>
            <a:ext cx="1818050" cy="1105979"/>
          </a:xfrm>
          <a:prstGeom prst="rect">
            <a:avLst/>
          </a:prstGeom>
        </p:spPr>
      </p:pic>
      <p:sp>
        <p:nvSpPr>
          <p:cNvPr id="49" name="箭头: 右 48">
            <a:extLst>
              <a:ext uri="{FF2B5EF4-FFF2-40B4-BE49-F238E27FC236}">
                <a16:creationId xmlns:a16="http://schemas.microsoft.com/office/drawing/2014/main" id="{B46F30DC-665A-F1C8-4AA2-67EBC2EE5D36}"/>
              </a:ext>
            </a:extLst>
          </p:cNvPr>
          <p:cNvSpPr/>
          <p:nvPr/>
        </p:nvSpPr>
        <p:spPr bwMode="auto">
          <a:xfrm flipH="1">
            <a:off x="4572000" y="5718891"/>
            <a:ext cx="758014" cy="2652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973214-D9DD-28C4-4822-10468158D597}"/>
              </a:ext>
            </a:extLst>
          </p:cNvPr>
          <p:cNvSpPr txBox="1"/>
          <p:nvPr/>
        </p:nvSpPr>
        <p:spPr>
          <a:xfrm>
            <a:off x="1967061" y="5640012"/>
            <a:ext cx="1433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无功功率</a:t>
            </a:r>
            <a:endParaRPr lang="zh-CN" altLang="en-US" sz="1600" dirty="0"/>
          </a:p>
        </p:txBody>
      </p: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047B1693-CC2C-4752-0F22-4B0DED8F2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818522"/>
              </p:ext>
            </p:extLst>
          </p:nvPr>
        </p:nvGraphicFramePr>
        <p:xfrm>
          <a:off x="3221494" y="5671359"/>
          <a:ext cx="12477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660240" imgH="190440" progId="Equation.DSMT4">
                  <p:embed/>
                </p:oleObj>
              </mc:Choice>
              <mc:Fallback>
                <p:oleObj name="Equation" r:id="rId23" imgW="660240" imgH="19044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EA0799D-C74F-3AB3-F5BF-80CDEEB17C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21494" y="5671359"/>
                        <a:ext cx="1247775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32">
            <a:extLst>
              <a:ext uri="{FF2B5EF4-FFF2-40B4-BE49-F238E27FC236}">
                <a16:creationId xmlns:a16="http://schemas.microsoft.com/office/drawing/2014/main" id="{65957719-D85C-3154-EAAE-873FA1A38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6679" y="1179598"/>
            <a:ext cx="13577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端口电压电流取关联参考方向</a:t>
            </a:r>
            <a:r>
              <a:rPr kumimoji="1"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43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7" grpId="0"/>
      <p:bldP spid="19" grpId="0"/>
      <p:bldP spid="21" grpId="0"/>
      <p:bldP spid="23" grpId="0" animBg="1"/>
      <p:bldP spid="26" grpId="0"/>
      <p:bldP spid="29" grpId="0"/>
      <p:bldP spid="49" grpId="0" animBg="1"/>
      <p:bldP spid="50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798"/>
          </a:xfrm>
        </p:spPr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正弦电流电路的功率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90E7A99-24D3-31CB-D0B4-B79EA273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699" y="1036642"/>
            <a:ext cx="1818050" cy="1105979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8E71CF12-380E-859F-A4C8-47A66E4CC129}"/>
              </a:ext>
            </a:extLst>
          </p:cNvPr>
          <p:cNvSpPr txBox="1"/>
          <p:nvPr/>
        </p:nvSpPr>
        <p:spPr>
          <a:xfrm>
            <a:off x="404951" y="1819455"/>
            <a:ext cx="2400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无功功率和有功功率共同占用设备容量？</a:t>
            </a:r>
            <a:endParaRPr lang="zh-CN" altLang="en-US" sz="16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6E9D53B-A7DB-8FF7-95CB-709AA2662CC5}"/>
              </a:ext>
            </a:extLst>
          </p:cNvPr>
          <p:cNvSpPr txBox="1"/>
          <p:nvPr/>
        </p:nvSpPr>
        <p:spPr>
          <a:xfrm>
            <a:off x="2836661" y="1957954"/>
            <a:ext cx="1433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视在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功率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49C28552-E17B-4FAA-094C-6F71E8FE3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598296"/>
              </p:ext>
            </p:extLst>
          </p:nvPr>
        </p:nvGraphicFramePr>
        <p:xfrm>
          <a:off x="4200525" y="2038361"/>
          <a:ext cx="742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3480" imgH="152280" progId="Equation.DSMT4">
                  <p:embed/>
                </p:oleObj>
              </mc:Choice>
              <mc:Fallback>
                <p:oleObj name="Equation" r:id="rId3" imgW="393480" imgH="15228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49C28552-E17B-4FAA-094C-6F71E8FE33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0525" y="2038361"/>
                        <a:ext cx="74295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4744F906-6E9E-E698-1C4C-BFF14DF43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413761"/>
              </p:ext>
            </p:extLst>
          </p:nvPr>
        </p:nvGraphicFramePr>
        <p:xfrm>
          <a:off x="457200" y="1328277"/>
          <a:ext cx="2160002" cy="4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215640" progId="Equation.DSMT4">
                  <p:embed/>
                </p:oleObj>
              </mc:Choice>
              <mc:Fallback>
                <p:oleObj name="Equation" r:id="rId5" imgW="1143000" imgH="2156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8EF3411F-AE28-01FC-A2C8-621DD05C1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1328277"/>
                        <a:ext cx="2160002" cy="4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F38E01A8-049F-8F46-D339-0B872C6A76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88986"/>
              </p:ext>
            </p:extLst>
          </p:nvPr>
        </p:nvGraphicFramePr>
        <p:xfrm>
          <a:off x="2987675" y="1328738"/>
          <a:ext cx="2014538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66680" imgH="215640" progId="Equation.DSMT4">
                  <p:embed/>
                </p:oleObj>
              </mc:Choice>
              <mc:Fallback>
                <p:oleObj name="Equation" r:id="rId7" imgW="1066680" imgH="215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339AA89-B586-4648-EA4E-17AE962AF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7675" y="1328738"/>
                        <a:ext cx="2014538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">
            <a:extLst>
              <a:ext uri="{FF2B5EF4-FFF2-40B4-BE49-F238E27FC236}">
                <a16:creationId xmlns:a16="http://schemas.microsoft.com/office/drawing/2014/main" id="{B9DE961C-BDBF-8F14-44F1-4BED4E167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51" y="2522008"/>
            <a:ext cx="55177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/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有功、无功和视在功率的关系</a:t>
            </a:r>
            <a:r>
              <a:rPr kumimoji="1" lang="en-US" altLang="zh-CN" sz="2000" b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(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j</a:t>
            </a:r>
            <a:r>
              <a:rPr kumimoji="1" lang="zh-CN" alt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功率因数角</a:t>
            </a:r>
            <a:r>
              <a:rPr kumimoji="1" lang="en-US" altLang="zh-CN" sz="2000" b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)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Text Box 3">
            <a:extLst>
              <a:ext uri="{FF2B5EF4-FFF2-40B4-BE49-F238E27FC236}">
                <a16:creationId xmlns:a16="http://schemas.microsoft.com/office/drawing/2014/main" id="{C4CC66BE-823D-B674-6741-90BD590DA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961" y="2951424"/>
            <a:ext cx="47692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有功功率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cos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j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       </a:t>
            </a:r>
            <a:r>
              <a:rPr kumimoji="1" lang="zh-CN" altLang="en-US" sz="2000" b="1" dirty="0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单位：瓦（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48C28163-F5BD-F13E-7D9E-13FC3BC9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54" y="3408624"/>
            <a:ext cx="4883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无功功率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</a:t>
            </a:r>
            <a:r>
              <a:rPr kumimoji="1" lang="en-US" altLang="zh-CN" sz="2000" b="1" i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j       </a:t>
            </a:r>
            <a:r>
              <a:rPr kumimoji="1" lang="zh-CN" altLang="en-US" sz="20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单位：乏（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var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F44B79D5-D680-2AE9-A989-05B560800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946" y="3851537"/>
            <a:ext cx="5111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视在功率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UI</a:t>
            </a:r>
            <a:r>
              <a:rPr kumimoji="1" lang="en-US" altLang="zh-CN" sz="2000" b="1" i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               </a:t>
            </a:r>
            <a:r>
              <a:rPr kumimoji="1" lang="zh-CN" altLang="en-US" sz="2000" b="1">
                <a:solidFill>
                  <a:srgbClr val="000000"/>
                </a:solidFill>
                <a:latin typeface="Symbol" panose="05050102010706020507" pitchFamily="18" charset="2"/>
                <a:ea typeface="宋体" panose="02010600030101010101" pitchFamily="2" charset="-122"/>
              </a:rPr>
              <a:t>单位：伏安（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graphicFrame>
        <p:nvGraphicFramePr>
          <p:cNvPr id="41" name="Object 6">
            <a:extLst>
              <a:ext uri="{FF2B5EF4-FFF2-40B4-BE49-F238E27FC236}">
                <a16:creationId xmlns:a16="http://schemas.microsoft.com/office/drawing/2014/main" id="{650EB9BD-A798-4505-DCCF-D8D315849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513079"/>
              </p:ext>
            </p:extLst>
          </p:nvPr>
        </p:nvGraphicFramePr>
        <p:xfrm>
          <a:off x="6552869" y="2425048"/>
          <a:ext cx="21336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65160" imgH="279360" progId="Equation.3">
                  <p:embed/>
                </p:oleObj>
              </mc:Choice>
              <mc:Fallback>
                <p:oleObj name="Equation" r:id="rId9" imgW="965160" imgH="279360" progId="Equation.3">
                  <p:embed/>
                  <p:pic>
                    <p:nvPicPr>
                      <p:cNvPr id="122886" name="Object 6">
                        <a:extLst>
                          <a:ext uri="{FF2B5EF4-FFF2-40B4-BE49-F238E27FC236}">
                            <a16:creationId xmlns:a16="http://schemas.microsoft.com/office/drawing/2014/main" id="{4FBF0A08-6C2D-82A0-2108-25923BC167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869" y="2425048"/>
                        <a:ext cx="21336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8">
            <a:extLst>
              <a:ext uri="{FF2B5EF4-FFF2-40B4-BE49-F238E27FC236}">
                <a16:creationId xmlns:a16="http://schemas.microsoft.com/office/drawing/2014/main" id="{A261F042-3CDB-9DCB-F6FD-EBB743BDF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2398" y="4779747"/>
            <a:ext cx="14750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功率三角形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B4B709-E8AE-EF82-5BAB-74F81E3A3C92}"/>
              </a:ext>
            </a:extLst>
          </p:cNvPr>
          <p:cNvGrpSpPr>
            <a:grpSpLocks/>
          </p:cNvGrpSpPr>
          <p:nvPr/>
        </p:nvGrpSpPr>
        <p:grpSpPr bwMode="auto">
          <a:xfrm>
            <a:off x="6572065" y="3088932"/>
            <a:ext cx="1979613" cy="2022475"/>
            <a:chOff x="1243" y="2464"/>
            <a:chExt cx="1247" cy="1274"/>
          </a:xfrm>
        </p:grpSpPr>
        <p:grpSp>
          <p:nvGrpSpPr>
            <p:cNvPr id="44" name="Group 39">
              <a:extLst>
                <a:ext uri="{FF2B5EF4-FFF2-40B4-BE49-F238E27FC236}">
                  <a16:creationId xmlns:a16="http://schemas.microsoft.com/office/drawing/2014/main" id="{84E0D8A0-C7C5-61BF-E46A-A2EFBEACD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8" y="3055"/>
              <a:ext cx="761" cy="158"/>
              <a:chOff x="1448" y="3055"/>
              <a:chExt cx="761" cy="158"/>
            </a:xfrm>
          </p:grpSpPr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F457E080-3CE9-5DA5-C185-20177EFF8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3055"/>
                <a:ext cx="82" cy="157"/>
              </a:xfrm>
              <a:custGeom>
                <a:avLst/>
                <a:gdLst>
                  <a:gd name="T0" fmla="*/ 0 w 82"/>
                  <a:gd name="T1" fmla="*/ 0 h 157"/>
                  <a:gd name="T2" fmla="*/ 81 w 82"/>
                  <a:gd name="T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2" h="157">
                    <a:moveTo>
                      <a:pt x="0" y="0"/>
                    </a:moveTo>
                    <a:cubicBezTo>
                      <a:pt x="82" y="26"/>
                      <a:pt x="81" y="71"/>
                      <a:pt x="81" y="157"/>
                    </a:cubicBezTo>
                  </a:path>
                </a:pathLst>
              </a:custGeom>
              <a:noFill/>
              <a:ln w="19050" cap="flat" cmpd="sng">
                <a:solidFill>
                  <a:srgbClr val="FF3300"/>
                </a:solidFill>
                <a:prstDash val="solid"/>
                <a:round/>
                <a:headEnd type="stealth" w="sm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Freeform 16">
                <a:extLst>
                  <a:ext uri="{FF2B5EF4-FFF2-40B4-BE49-F238E27FC236}">
                    <a16:creationId xmlns:a16="http://schemas.microsoft.com/office/drawing/2014/main" id="{A5B775A8-2F56-94DD-20E3-5C9B5F2B0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3055"/>
                <a:ext cx="107" cy="158"/>
              </a:xfrm>
              <a:custGeom>
                <a:avLst/>
                <a:gdLst>
                  <a:gd name="T0" fmla="*/ 0 w 144"/>
                  <a:gd name="T1" fmla="*/ 126 h 126"/>
                  <a:gd name="T2" fmla="*/ 0 w 144"/>
                  <a:gd name="T3" fmla="*/ 0 h 126"/>
                  <a:gd name="T4" fmla="*/ 144 w 144"/>
                  <a:gd name="T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126">
                    <a:moveTo>
                      <a:pt x="0" y="126"/>
                    </a:moveTo>
                    <a:lnTo>
                      <a:pt x="0" y="0"/>
                    </a:lnTo>
                    <a:lnTo>
                      <a:pt x="144" y="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5" name="Group 40">
              <a:extLst>
                <a:ext uri="{FF2B5EF4-FFF2-40B4-BE49-F238E27FC236}">
                  <a16:creationId xmlns:a16="http://schemas.microsoft.com/office/drawing/2014/main" id="{92AA6054-5902-4B3F-98B6-C98C69419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3" y="2464"/>
              <a:ext cx="1247" cy="1274"/>
              <a:chOff x="1243" y="2464"/>
              <a:chExt cx="1247" cy="1274"/>
            </a:xfrm>
          </p:grpSpPr>
          <p:sp>
            <p:nvSpPr>
              <p:cNvPr id="46" name="Line 8">
                <a:extLst>
                  <a:ext uri="{FF2B5EF4-FFF2-40B4-BE49-F238E27FC236}">
                    <a16:creationId xmlns:a16="http://schemas.microsoft.com/office/drawing/2014/main" id="{92818DB0-BAE1-8CAA-69A9-DC85CD68E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3" y="2464"/>
                <a:ext cx="966" cy="749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Line 9">
                <a:extLst>
                  <a:ext uri="{FF2B5EF4-FFF2-40B4-BE49-F238E27FC236}">
                    <a16:creationId xmlns:a16="http://schemas.microsoft.com/office/drawing/2014/main" id="{FE4FEAC4-F3BD-6115-1B21-DC6A79D83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" y="2464"/>
                <a:ext cx="0" cy="75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Line 10">
                <a:extLst>
                  <a:ext uri="{FF2B5EF4-FFF2-40B4-BE49-F238E27FC236}">
                    <a16:creationId xmlns:a16="http://schemas.microsoft.com/office/drawing/2014/main" id="{7DDA5B25-F23A-1C6B-639A-359EEA9DC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3" y="3213"/>
                <a:ext cx="973" cy="0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Text Box 12">
                <a:extLst>
                  <a:ext uri="{FF2B5EF4-FFF2-40B4-BE49-F238E27FC236}">
                    <a16:creationId xmlns:a16="http://schemas.microsoft.com/office/drawing/2014/main" id="{47142535-5CAC-2C67-E6F9-51B532647F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8" y="2881"/>
                <a:ext cx="21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panose="05050102010706020507" pitchFamily="18" charset="2"/>
                    <a:ea typeface="宋体" panose="02010600030101010101" pitchFamily="2" charset="-122"/>
                  </a:rPr>
                  <a:t>j</a:t>
                </a:r>
                <a:endParaRPr kumimoji="1" lang="en-US" altLang="zh-CN" sz="20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Text Box 13">
                <a:extLst>
                  <a:ext uri="{FF2B5EF4-FFF2-40B4-BE49-F238E27FC236}">
                    <a16:creationId xmlns:a16="http://schemas.microsoft.com/office/drawing/2014/main" id="{A06B7279-CFF9-CC69-0E55-D382BB5CFE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2610"/>
                <a:ext cx="20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</a:p>
            </p:txBody>
          </p:sp>
          <p:sp>
            <p:nvSpPr>
              <p:cNvPr id="60" name="Text Box 14">
                <a:extLst>
                  <a:ext uri="{FF2B5EF4-FFF2-40B4-BE49-F238E27FC236}">
                    <a16:creationId xmlns:a16="http://schemas.microsoft.com/office/drawing/2014/main" id="{FC33AFAF-5D12-EC10-0AE5-61F6CA67FD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8" y="3230"/>
                <a:ext cx="21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61" name="Text Box 15">
                <a:extLst>
                  <a:ext uri="{FF2B5EF4-FFF2-40B4-BE49-F238E27FC236}">
                    <a16:creationId xmlns:a16="http://schemas.microsoft.com/office/drawing/2014/main" id="{7D20320C-105E-F68E-9841-EEBA67BC8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7" y="2744"/>
                <a:ext cx="233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</a:p>
            </p:txBody>
          </p:sp>
          <p:sp>
            <p:nvSpPr>
              <p:cNvPr id="62" name="Text Box 36">
                <a:extLst>
                  <a:ext uri="{FF2B5EF4-FFF2-40B4-BE49-F238E27FC236}">
                    <a16:creationId xmlns:a16="http://schemas.microsoft.com/office/drawing/2014/main" id="{4CDD2D84-1F08-1A15-4548-84A6100D5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9" y="3486"/>
                <a:ext cx="53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" name="Text Box 3">
            <a:extLst>
              <a:ext uri="{FF2B5EF4-FFF2-40B4-BE49-F238E27FC236}">
                <a16:creationId xmlns:a16="http://schemas.microsoft.com/office/drawing/2014/main" id="{A5B10D52-A4BF-3B2F-6976-699B776CC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24" y="4352929"/>
            <a:ext cx="958917" cy="43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特殊：</a:t>
            </a:r>
            <a:endParaRPr kumimoji="1"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E6BDE25-E42E-9A78-67AC-5DE2815BB0E6}"/>
              </a:ext>
            </a:extLst>
          </p:cNvPr>
          <p:cNvGrpSpPr/>
          <p:nvPr/>
        </p:nvGrpSpPr>
        <p:grpSpPr>
          <a:xfrm>
            <a:off x="371476" y="5222875"/>
            <a:ext cx="5300662" cy="625475"/>
            <a:chOff x="3278063" y="5238730"/>
            <a:chExt cx="5300662" cy="625475"/>
          </a:xfrm>
        </p:grpSpPr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DAB255C6-F3C7-4AF1-85AC-92519E61CF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8737755"/>
                </p:ext>
              </p:extLst>
            </p:nvPr>
          </p:nvGraphicFramePr>
          <p:xfrm>
            <a:off x="5603750" y="5238730"/>
            <a:ext cx="2974975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752480" imgH="368280" progId="Equation.DSMT4">
                    <p:embed/>
                  </p:oleObj>
                </mc:Choice>
                <mc:Fallback>
                  <p:oleObj name="Equation" r:id="rId11" imgW="1752480" imgH="368280" progId="Equation.DSMT4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78F3A9A8-B73E-9657-4574-C78CE251FE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603750" y="5238730"/>
                          <a:ext cx="2974975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DFE747B-7BFE-AE16-3021-95AFDEA537AC}"/>
                </a:ext>
              </a:extLst>
            </p:cNvPr>
            <p:cNvSpPr txBox="1"/>
            <p:nvPr/>
          </p:nvSpPr>
          <p:spPr>
            <a:xfrm>
              <a:off x="3278063" y="5269857"/>
              <a:ext cx="2326152" cy="49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纯电感的无功功率：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E42C8BA-1DBE-B865-F1DD-B46FC4D3B273}"/>
              </a:ext>
            </a:extLst>
          </p:cNvPr>
          <p:cNvGrpSpPr/>
          <p:nvPr/>
        </p:nvGrpSpPr>
        <p:grpSpPr>
          <a:xfrm>
            <a:off x="371476" y="5805872"/>
            <a:ext cx="6620152" cy="668338"/>
            <a:chOff x="413491" y="5967986"/>
            <a:chExt cx="6620152" cy="668338"/>
          </a:xfrm>
        </p:grpSpPr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9F15735A-9687-B730-57DF-74B5D36511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6625934"/>
                </p:ext>
              </p:extLst>
            </p:nvPr>
          </p:nvGraphicFramePr>
          <p:xfrm>
            <a:off x="2788668" y="5967986"/>
            <a:ext cx="4244975" cy="668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501640" imgH="393480" progId="Equation.DSMT4">
                    <p:embed/>
                  </p:oleObj>
                </mc:Choice>
                <mc:Fallback>
                  <p:oleObj name="Equation" r:id="rId13" imgW="2501640" imgH="393480" progId="Equation.DSMT4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DAB255C6-F3C7-4AF1-85AC-92519E61CF8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88668" y="5967986"/>
                          <a:ext cx="4244975" cy="6683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EC1CC64-1B97-D0EF-4F98-7D0530DF78B9}"/>
                </a:ext>
              </a:extLst>
            </p:cNvPr>
            <p:cNvSpPr txBox="1"/>
            <p:nvPr/>
          </p:nvSpPr>
          <p:spPr>
            <a:xfrm>
              <a:off x="413491" y="5967986"/>
              <a:ext cx="4572000" cy="49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纯电容的无功功率：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F3494C-C06B-243F-7FB3-D4005936F8CF}"/>
              </a:ext>
            </a:extLst>
          </p:cNvPr>
          <p:cNvGrpSpPr/>
          <p:nvPr/>
        </p:nvGrpSpPr>
        <p:grpSpPr>
          <a:xfrm>
            <a:off x="371476" y="4738153"/>
            <a:ext cx="3898475" cy="603154"/>
            <a:chOff x="371475" y="4639026"/>
            <a:chExt cx="3898475" cy="603154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78F3A9A8-B73E-9657-4574-C78CE251FED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204036"/>
                </p:ext>
              </p:extLst>
            </p:nvPr>
          </p:nvGraphicFramePr>
          <p:xfrm>
            <a:off x="2503571" y="4639026"/>
            <a:ext cx="1766379" cy="603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041120" imgH="355320" progId="Equation.DSMT4">
                    <p:embed/>
                  </p:oleObj>
                </mc:Choice>
                <mc:Fallback>
                  <p:oleObj name="Equation" r:id="rId15" imgW="1041120" imgH="3553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03571" y="4639026"/>
                          <a:ext cx="1766379" cy="6031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631F9CC-AD88-AF52-F0BE-A301FCA3F2BF}"/>
                </a:ext>
              </a:extLst>
            </p:cNvPr>
            <p:cNvSpPr txBox="1"/>
            <p:nvPr/>
          </p:nvSpPr>
          <p:spPr>
            <a:xfrm>
              <a:off x="371475" y="4651805"/>
              <a:ext cx="2132096" cy="49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电阻的有功功率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9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2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798"/>
          </a:xfrm>
        </p:spPr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正弦电流电路的功率</a:t>
            </a:r>
          </a:p>
        </p:txBody>
      </p:sp>
      <p:graphicFrame>
        <p:nvGraphicFramePr>
          <p:cNvPr id="28" name="Object 4">
            <a:extLst>
              <a:ext uri="{FF2B5EF4-FFF2-40B4-BE49-F238E27FC236}">
                <a16:creationId xmlns:a16="http://schemas.microsoft.com/office/drawing/2014/main" id="{A84F8347-109B-E473-DDA3-7FF4AA60A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669632"/>
              </p:ext>
            </p:extLst>
          </p:nvPr>
        </p:nvGraphicFramePr>
        <p:xfrm>
          <a:off x="468806" y="1246071"/>
          <a:ext cx="74279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215640" progId="Equation.DSMT4">
                  <p:embed/>
                </p:oleObj>
              </mc:Choice>
              <mc:Fallback>
                <p:oleObj name="Equation" r:id="rId2" imgW="3200400" imgH="215640" progId="Equation.DSMT4">
                  <p:embed/>
                  <p:pic>
                    <p:nvPicPr>
                      <p:cNvPr id="54276" name="Object 4">
                        <a:extLst>
                          <a:ext uri="{FF2B5EF4-FFF2-40B4-BE49-F238E27FC236}">
                            <a16:creationId xmlns:a16="http://schemas.microsoft.com/office/drawing/2014/main" id="{A136B909-EFA8-8293-5171-83B638B21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806" y="1246071"/>
                        <a:ext cx="7427912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8">
            <a:extLst>
              <a:ext uri="{FF2B5EF4-FFF2-40B4-BE49-F238E27FC236}">
                <a16:creationId xmlns:a16="http://schemas.microsoft.com/office/drawing/2014/main" id="{0894EEA9-B9FC-9782-801D-6715C5BD89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702262"/>
              </p:ext>
            </p:extLst>
          </p:nvPr>
        </p:nvGraphicFramePr>
        <p:xfrm>
          <a:off x="3333750" y="1805573"/>
          <a:ext cx="4468812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11200" imgH="736560" progId="Equation.3">
                  <p:embed/>
                </p:oleObj>
              </mc:Choice>
              <mc:Fallback>
                <p:oleObj name="Equation" r:id="rId4" imgW="2311200" imgH="736560" progId="Equation.3">
                  <p:embed/>
                  <p:pic>
                    <p:nvPicPr>
                      <p:cNvPr id="54290" name="Object 18">
                        <a:extLst>
                          <a:ext uri="{FF2B5EF4-FFF2-40B4-BE49-F238E27FC236}">
                            <a16:creationId xmlns:a16="http://schemas.microsoft.com/office/drawing/2014/main" id="{E8350CAA-8D70-90EA-B9C1-5D4C7EE3BE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1805573"/>
                        <a:ext cx="4468812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5">
            <a:extLst>
              <a:ext uri="{FF2B5EF4-FFF2-40B4-BE49-F238E27FC236}">
                <a16:creationId xmlns:a16="http://schemas.microsoft.com/office/drawing/2014/main" id="{D9F7939D-4BA6-1ACC-609E-A322DB9FB005}"/>
              </a:ext>
            </a:extLst>
          </p:cNvPr>
          <p:cNvGrpSpPr>
            <a:grpSpLocks/>
          </p:cNvGrpSpPr>
          <p:nvPr/>
        </p:nvGrpSpPr>
        <p:grpSpPr bwMode="auto">
          <a:xfrm>
            <a:off x="4398962" y="3173998"/>
            <a:ext cx="279400" cy="939800"/>
            <a:chOff x="2688" y="2160"/>
            <a:chExt cx="176" cy="592"/>
          </a:xfrm>
        </p:grpSpPr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7F639863-BA84-AF10-0561-0721B68BF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160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" name="Object 21">
              <a:extLst>
                <a:ext uri="{FF2B5EF4-FFF2-40B4-BE49-F238E27FC236}">
                  <a16:creationId xmlns:a16="http://schemas.microsoft.com/office/drawing/2014/main" id="{AB390C66-D6FA-D8DD-D82A-F7D5FB1663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2544"/>
            <a:ext cx="17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79360" imgH="330120" progId="Equation.3">
                    <p:embed/>
                  </p:oleObj>
                </mc:Choice>
                <mc:Fallback>
                  <p:oleObj name="Equation" r:id="rId6" imgW="279360" imgH="330120" progId="Equation.3">
                    <p:embed/>
                    <p:pic>
                      <p:nvPicPr>
                        <p:cNvPr id="54293" name="Object 21">
                          <a:extLst>
                            <a:ext uri="{FF2B5EF4-FFF2-40B4-BE49-F238E27FC236}">
                              <a16:creationId xmlns:a16="http://schemas.microsoft.com/office/drawing/2014/main" id="{58CECA15-DB9D-2CC7-E82D-3C8ADA83F3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544"/>
                          <a:ext cx="17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26">
            <a:extLst>
              <a:ext uri="{FF2B5EF4-FFF2-40B4-BE49-F238E27FC236}">
                <a16:creationId xmlns:a16="http://schemas.microsoft.com/office/drawing/2014/main" id="{61E446C3-8564-C116-8ACA-4FB52FEBEA87}"/>
              </a:ext>
            </a:extLst>
          </p:cNvPr>
          <p:cNvGrpSpPr>
            <a:grpSpLocks/>
          </p:cNvGrpSpPr>
          <p:nvPr/>
        </p:nvGrpSpPr>
        <p:grpSpPr bwMode="auto">
          <a:xfrm>
            <a:off x="5251450" y="3212098"/>
            <a:ext cx="290512" cy="874713"/>
            <a:chOff x="3312" y="2160"/>
            <a:chExt cx="183" cy="551"/>
          </a:xfrm>
        </p:grpSpPr>
        <p:sp>
          <p:nvSpPr>
            <p:cNvPr id="36" name="Line 20">
              <a:extLst>
                <a:ext uri="{FF2B5EF4-FFF2-40B4-BE49-F238E27FC236}">
                  <a16:creationId xmlns:a16="http://schemas.microsoft.com/office/drawing/2014/main" id="{2F613708-A27B-082E-DC94-8B2C7C7D3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160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9" name="Object 22">
              <a:extLst>
                <a:ext uri="{FF2B5EF4-FFF2-40B4-BE49-F238E27FC236}">
                  <a16:creationId xmlns:a16="http://schemas.microsoft.com/office/drawing/2014/main" id="{F079EFA8-93BC-AD66-4ECC-63F017B924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2496"/>
            <a:ext cx="183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91960" imgH="342720" progId="Equation.3">
                    <p:embed/>
                  </p:oleObj>
                </mc:Choice>
                <mc:Fallback>
                  <p:oleObj name="Equation" r:id="rId8" imgW="291960" imgH="342720" progId="Equation.3">
                    <p:embed/>
                    <p:pic>
                      <p:nvPicPr>
                        <p:cNvPr id="54294" name="Object 22">
                          <a:extLst>
                            <a:ext uri="{FF2B5EF4-FFF2-40B4-BE49-F238E27FC236}">
                              <a16:creationId xmlns:a16="http://schemas.microsoft.com/office/drawing/2014/main" id="{60A15CB8-490F-7C59-B1D1-6C82093C42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496"/>
                          <a:ext cx="183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0" name="Object 23">
            <a:extLst>
              <a:ext uri="{FF2B5EF4-FFF2-40B4-BE49-F238E27FC236}">
                <a16:creationId xmlns:a16="http://schemas.microsoft.com/office/drawing/2014/main" id="{39ADB06D-840A-4A9C-8BBC-44B4F8C3D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170826"/>
              </p:ext>
            </p:extLst>
          </p:nvPr>
        </p:nvGraphicFramePr>
        <p:xfrm>
          <a:off x="6155308" y="3551824"/>
          <a:ext cx="22098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939600" imgH="228600" progId="Equation.3">
                  <p:embed/>
                </p:oleObj>
              </mc:Choice>
              <mc:Fallback>
                <p:oleObj name="公式" r:id="rId10" imgW="939600" imgH="228600" progId="Equation.3">
                  <p:embed/>
                  <p:pic>
                    <p:nvPicPr>
                      <p:cNvPr id="54295" name="Object 23">
                        <a:extLst>
                          <a:ext uri="{FF2B5EF4-FFF2-40B4-BE49-F238E27FC236}">
                            <a16:creationId xmlns:a16="http://schemas.microsoft.com/office/drawing/2014/main" id="{54376DDC-DD7D-1F7D-CCD2-0A55C5F8E0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308" y="3551824"/>
                        <a:ext cx="2209800" cy="5349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prstShdw prst="shdw17" dist="17961" dir="2700000">
                          <a:srgbClr val="FFFF99">
                            <a:gamma/>
                            <a:shade val="60000"/>
                            <a:invGamma/>
                          </a:srgbClr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4">
            <a:extLst>
              <a:ext uri="{FF2B5EF4-FFF2-40B4-BE49-F238E27FC236}">
                <a16:creationId xmlns:a16="http://schemas.microsoft.com/office/drawing/2014/main" id="{CADB1B8C-05BC-FC7D-9882-07C9BD2B0A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950320"/>
              </p:ext>
            </p:extLst>
          </p:nvPr>
        </p:nvGraphicFramePr>
        <p:xfrm>
          <a:off x="1121870" y="4183588"/>
          <a:ext cx="1235660" cy="48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2400" imgH="190440" progId="Equation.DSMT4">
                  <p:embed/>
                </p:oleObj>
              </mc:Choice>
              <mc:Fallback>
                <p:oleObj name="Equation" r:id="rId12" imgW="482400" imgH="190440" progId="Equation.DSMT4">
                  <p:embed/>
                  <p:pic>
                    <p:nvPicPr>
                      <p:cNvPr id="54296" name="Object 24">
                        <a:extLst>
                          <a:ext uri="{FF2B5EF4-FFF2-40B4-BE49-F238E27FC236}">
                            <a16:creationId xmlns:a16="http://schemas.microsoft.com/office/drawing/2014/main" id="{C5E7E294-A551-46D3-863B-5C3F0B553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870" y="4183588"/>
                        <a:ext cx="1235660" cy="483997"/>
                      </a:xfrm>
                      <a:prstGeom prst="rect">
                        <a:avLst/>
                      </a:prstGeom>
                      <a:blipFill dpi="0" rotWithShape="0">
                        <a:blip r:embed="rId14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42">
            <a:extLst>
              <a:ext uri="{FF2B5EF4-FFF2-40B4-BE49-F238E27FC236}">
                <a16:creationId xmlns:a16="http://schemas.microsoft.com/office/drawing/2014/main" id="{85AEAE9B-DE3C-78CE-BEFE-CF53217DEFCC}"/>
              </a:ext>
            </a:extLst>
          </p:cNvPr>
          <p:cNvGrpSpPr>
            <a:grpSpLocks/>
          </p:cNvGrpSpPr>
          <p:nvPr/>
        </p:nvGrpSpPr>
        <p:grpSpPr bwMode="auto">
          <a:xfrm>
            <a:off x="674687" y="1954798"/>
            <a:ext cx="2001838" cy="1524000"/>
            <a:chOff x="486" y="1344"/>
            <a:chExt cx="1261" cy="960"/>
          </a:xfrm>
        </p:grpSpPr>
        <p:graphicFrame>
          <p:nvGraphicFramePr>
            <p:cNvPr id="55" name="Object 15">
              <a:extLst>
                <a:ext uri="{FF2B5EF4-FFF2-40B4-BE49-F238E27FC236}">
                  <a16:creationId xmlns:a16="http://schemas.microsoft.com/office/drawing/2014/main" id="{16D81C08-E223-C05D-53FA-C54690CA2B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" y="1824"/>
            <a:ext cx="23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203040" progId="Equation.3">
                    <p:embed/>
                  </p:oleObj>
                </mc:Choice>
                <mc:Fallback>
                  <p:oleObj name="Equation" r:id="rId15" imgW="164880" imgH="203040" progId="Equation.3">
                    <p:embed/>
                    <p:pic>
                      <p:nvPicPr>
                        <p:cNvPr id="54287" name="Object 15">
                          <a:extLst>
                            <a:ext uri="{FF2B5EF4-FFF2-40B4-BE49-F238E27FC236}">
                              <a16:creationId xmlns:a16="http://schemas.microsoft.com/office/drawing/2014/main" id="{1E1C22D8-E0E8-C765-6B71-57CDD8A46C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" y="1824"/>
                          <a:ext cx="23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6">
              <a:extLst>
                <a:ext uri="{FF2B5EF4-FFF2-40B4-BE49-F238E27FC236}">
                  <a16:creationId xmlns:a16="http://schemas.microsoft.com/office/drawing/2014/main" id="{CA694808-DBC7-EFB0-09CB-3B5B9BC120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95" y="1344"/>
            <a:ext cx="1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26720" imgH="190440" progId="Equation.3">
                    <p:embed/>
                  </p:oleObj>
                </mc:Choice>
                <mc:Fallback>
                  <p:oleObj name="Equation" r:id="rId17" imgW="126720" imgH="190440" progId="Equation.3">
                    <p:embed/>
                    <p:pic>
                      <p:nvPicPr>
                        <p:cNvPr id="54288" name="Object 16">
                          <a:extLst>
                            <a:ext uri="{FF2B5EF4-FFF2-40B4-BE49-F238E27FC236}">
                              <a16:creationId xmlns:a16="http://schemas.microsoft.com/office/drawing/2014/main" id="{09091CC1-3FC7-EE4F-6704-DDCF1477C1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5" y="1344"/>
                          <a:ext cx="15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004B93B9-EF91-0D4B-11E9-C6B1AFDF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" y="1584"/>
              <a:ext cx="432" cy="720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负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载</a:t>
              </a:r>
            </a:p>
          </p:txBody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7EBC09C0-F753-8357-E689-5F73F8180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2184"/>
              <a:ext cx="540" cy="2"/>
            </a:xfrm>
            <a:custGeom>
              <a:avLst/>
              <a:gdLst>
                <a:gd name="T0" fmla="*/ 0 w 540"/>
                <a:gd name="T1" fmla="*/ 2 h 2"/>
                <a:gd name="T2" fmla="*/ 540 w 54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0" h="2">
                  <a:moveTo>
                    <a:pt x="0" y="2"/>
                  </a:moveTo>
                  <a:lnTo>
                    <a:pt x="54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" name="Line 30">
              <a:extLst>
                <a:ext uri="{FF2B5EF4-FFF2-40B4-BE49-F238E27FC236}">
                  <a16:creationId xmlns:a16="http://schemas.microsoft.com/office/drawing/2014/main" id="{474D0AAB-876F-F194-B56A-CE7B6F88D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" y="1632"/>
              <a:ext cx="28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31">
              <a:extLst>
                <a:ext uri="{FF2B5EF4-FFF2-40B4-BE49-F238E27FC236}">
                  <a16:creationId xmlns:a16="http://schemas.microsoft.com/office/drawing/2014/main" id="{F88EA034-2071-3965-FDAB-226B8B000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" y="153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70" name="Text Box 34">
              <a:extLst>
                <a:ext uri="{FF2B5EF4-FFF2-40B4-BE49-F238E27FC236}">
                  <a16:creationId xmlns:a16="http://schemas.microsoft.com/office/drawing/2014/main" id="{EBC7B6AA-4C9B-17E2-85D5-33463F317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_</a:t>
              </a:r>
            </a:p>
          </p:txBody>
        </p:sp>
        <p:sp>
          <p:nvSpPr>
            <p:cNvPr id="71" name="Oval 35">
              <a:extLst>
                <a:ext uri="{FF2B5EF4-FFF2-40B4-BE49-F238E27FC236}">
                  <a16:creationId xmlns:a16="http://schemas.microsoft.com/office/drawing/2014/main" id="{F72AEA11-E8C3-762E-2CAC-00548C1F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" y="216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E40D9BEE-4034-763C-3204-BA72933B5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704"/>
              <a:ext cx="540" cy="2"/>
            </a:xfrm>
            <a:custGeom>
              <a:avLst/>
              <a:gdLst>
                <a:gd name="T0" fmla="*/ 0 w 540"/>
                <a:gd name="T1" fmla="*/ 2 h 2"/>
                <a:gd name="T2" fmla="*/ 540 w 540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0" h="2">
                  <a:moveTo>
                    <a:pt x="0" y="2"/>
                  </a:moveTo>
                  <a:lnTo>
                    <a:pt x="540" y="0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Oval 37">
              <a:extLst>
                <a:ext uri="{FF2B5EF4-FFF2-40B4-BE49-F238E27FC236}">
                  <a16:creationId xmlns:a16="http://schemas.microsoft.com/office/drawing/2014/main" id="{52D02D8C-98EF-C515-64C2-19578213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" y="1680"/>
              <a:ext cx="48" cy="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Text Box 39">
            <a:extLst>
              <a:ext uri="{FF2B5EF4-FFF2-40B4-BE49-F238E27FC236}">
                <a16:creationId xmlns:a16="http://schemas.microsoft.com/office/drawing/2014/main" id="{DF17B200-8266-4A23-9657-4FB7BB131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12" y="4200509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记</a:t>
            </a:r>
          </a:p>
        </p:txBody>
      </p:sp>
      <p:sp>
        <p:nvSpPr>
          <p:cNvPr id="75" name="Text Box 40">
            <a:extLst>
              <a:ext uri="{FF2B5EF4-FFF2-40B4-BE49-F238E27FC236}">
                <a16:creationId xmlns:a16="http://schemas.microsoft.com/office/drawing/2014/main" id="{37BCCBCA-1432-CED0-21F0-250D3138B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632" y="4236035"/>
            <a:ext cx="417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为复功率，单位为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VA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76" name="Object 41">
            <a:extLst>
              <a:ext uri="{FF2B5EF4-FFF2-40B4-BE49-F238E27FC236}">
                <a16:creationId xmlns:a16="http://schemas.microsoft.com/office/drawing/2014/main" id="{71D830C8-3DC8-8F89-AD67-F7D9DD2F2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97022"/>
              </p:ext>
            </p:extLst>
          </p:nvPr>
        </p:nvGraphicFramePr>
        <p:xfrm>
          <a:off x="5652001" y="4239210"/>
          <a:ext cx="3200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00200" imgH="228600" progId="Equation.3">
                  <p:embed/>
                </p:oleObj>
              </mc:Choice>
              <mc:Fallback>
                <p:oleObj name="Equation" r:id="rId19" imgW="1600200" imgH="228600" progId="Equation.3">
                  <p:embed/>
                  <p:pic>
                    <p:nvPicPr>
                      <p:cNvPr id="54313" name="Object 41">
                        <a:extLst>
                          <a:ext uri="{FF2B5EF4-FFF2-40B4-BE49-F238E27FC236}">
                            <a16:creationId xmlns:a16="http://schemas.microsoft.com/office/drawing/2014/main" id="{AE25728C-B06A-7533-8D37-98CF5B5A1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001" y="4239210"/>
                        <a:ext cx="32004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 r:embed="rId14"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58">
            <a:extLst>
              <a:ext uri="{FF2B5EF4-FFF2-40B4-BE49-F238E27FC236}">
                <a16:creationId xmlns:a16="http://schemas.microsoft.com/office/drawing/2014/main" id="{76B58907-6C0C-90D7-AB16-5F4FBF16BD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85089"/>
              </p:ext>
            </p:extLst>
          </p:nvPr>
        </p:nvGraphicFramePr>
        <p:xfrm>
          <a:off x="2572320" y="4822413"/>
          <a:ext cx="36068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03240" imgH="215640" progId="Equation.DSMT4">
                  <p:embed/>
                </p:oleObj>
              </mc:Choice>
              <mc:Fallback>
                <p:oleObj name="Equation" r:id="rId21" imgW="1803240" imgH="215640" progId="Equation.DSMT4">
                  <p:embed/>
                  <p:pic>
                    <p:nvPicPr>
                      <p:cNvPr id="55354" name="Object 58">
                        <a:extLst>
                          <a:ext uri="{FF2B5EF4-FFF2-40B4-BE49-F238E27FC236}">
                            <a16:creationId xmlns:a16="http://schemas.microsoft.com/office/drawing/2014/main" id="{747FD1EA-E395-E1B3-4D0B-84C65BB21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320" y="4822413"/>
                        <a:ext cx="36068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60">
            <a:extLst>
              <a:ext uri="{FF2B5EF4-FFF2-40B4-BE49-F238E27FC236}">
                <a16:creationId xmlns:a16="http://schemas.microsoft.com/office/drawing/2014/main" id="{7358E5C5-2D83-8C7C-6F0F-310E4EF16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882508"/>
              </p:ext>
            </p:extLst>
          </p:nvPr>
        </p:nvGraphicFramePr>
        <p:xfrm>
          <a:off x="2571750" y="5337175"/>
          <a:ext cx="3556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777680" imgH="406080" progId="Equation.DSMT4">
                  <p:embed/>
                </p:oleObj>
              </mc:Choice>
              <mc:Fallback>
                <p:oleObj name="Equation" r:id="rId23" imgW="1777680" imgH="406080" progId="Equation.DSMT4">
                  <p:embed/>
                  <p:pic>
                    <p:nvPicPr>
                      <p:cNvPr id="55356" name="Object 60">
                        <a:extLst>
                          <a:ext uri="{FF2B5EF4-FFF2-40B4-BE49-F238E27FC236}">
                            <a16:creationId xmlns:a16="http://schemas.microsoft.com/office/drawing/2014/main" id="{FDD012F4-7C5C-10F1-897A-33FDD02346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5337175"/>
                        <a:ext cx="35560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文本框 79">
            <a:extLst>
              <a:ext uri="{FF2B5EF4-FFF2-40B4-BE49-F238E27FC236}">
                <a16:creationId xmlns:a16="http://schemas.microsoft.com/office/drawing/2014/main" id="{E9BEAE54-B86B-8BD3-3952-91FBD7827909}"/>
              </a:ext>
            </a:extLst>
          </p:cNvPr>
          <p:cNvSpPr txBox="1"/>
          <p:nvPr/>
        </p:nvSpPr>
        <p:spPr>
          <a:xfrm>
            <a:off x="390525" y="4772112"/>
            <a:ext cx="310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亦可表示为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A26375F-A83C-6669-E3C2-53B10DF3E40A}"/>
              </a:ext>
            </a:extLst>
          </p:cNvPr>
          <p:cNvSpPr txBox="1"/>
          <p:nvPr/>
        </p:nvSpPr>
        <p:spPr>
          <a:xfrm>
            <a:off x="390525" y="5431763"/>
            <a:ext cx="310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直角坐标形式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2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0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11798"/>
          </a:xfrm>
        </p:spPr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正弦电流电路的功率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D40EE4-267A-2190-E7F4-96C7E9F206E7}"/>
              </a:ext>
            </a:extLst>
          </p:cNvPr>
          <p:cNvGrpSpPr/>
          <p:nvPr/>
        </p:nvGrpSpPr>
        <p:grpSpPr>
          <a:xfrm>
            <a:off x="2167130" y="2052000"/>
            <a:ext cx="4809740" cy="990600"/>
            <a:chOff x="2215449" y="2315753"/>
            <a:chExt cx="4809740" cy="990600"/>
          </a:xfrm>
        </p:grpSpPr>
        <p:graphicFrame>
          <p:nvGraphicFramePr>
            <p:cNvPr id="3" name="Object 9">
              <a:extLst>
                <a:ext uri="{FF2B5EF4-FFF2-40B4-BE49-F238E27FC236}">
                  <a16:creationId xmlns:a16="http://schemas.microsoft.com/office/drawing/2014/main" id="{ECD91E8A-24AB-D329-260D-D9AD344F22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7771323"/>
                </p:ext>
              </p:extLst>
            </p:nvPr>
          </p:nvGraphicFramePr>
          <p:xfrm>
            <a:off x="5652001" y="2423703"/>
            <a:ext cx="1373188" cy="806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99920" imgH="469800" progId="Equation.3">
                    <p:embed/>
                  </p:oleObj>
                </mc:Choice>
                <mc:Fallback>
                  <p:oleObj name="Equation" r:id="rId2" imgW="799920" imgH="469800" progId="Equation.3">
                    <p:embed/>
                    <p:pic>
                      <p:nvPicPr>
                        <p:cNvPr id="112649" name="Object 9">
                          <a:extLst>
                            <a:ext uri="{FF2B5EF4-FFF2-40B4-BE49-F238E27FC236}">
                              <a16:creationId xmlns:a16="http://schemas.microsoft.com/office/drawing/2014/main" id="{4D0DE1B5-C752-5AB1-48EA-D2A2F79458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2001" y="2423703"/>
                          <a:ext cx="1373188" cy="806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24">
              <a:extLst>
                <a:ext uri="{FF2B5EF4-FFF2-40B4-BE49-F238E27FC236}">
                  <a16:creationId xmlns:a16="http://schemas.microsoft.com/office/drawing/2014/main" id="{4353CA4C-390B-0384-D938-69A61F801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5449" y="2315753"/>
              <a:ext cx="3082925" cy="990600"/>
              <a:chOff x="1544" y="2880"/>
              <a:chExt cx="1942" cy="624"/>
            </a:xfrm>
          </p:grpSpPr>
          <p:sp>
            <p:nvSpPr>
              <p:cNvPr id="5" name="Text Box 11">
                <a:extLst>
                  <a:ext uri="{FF2B5EF4-FFF2-40B4-BE49-F238E27FC236}">
                    <a16:creationId xmlns:a16="http://schemas.microsoft.com/office/drawing/2014/main" id="{80F891F7-A1F1-6D80-CE63-82A0F72A62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4" y="3072"/>
                <a:ext cx="107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 </a:t>
                </a: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sz="2400" b="1" baseline="300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*</a:t>
                </a:r>
                <a:r>
                  <a:rPr kumimoji="1" lang="zh-CN" alt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，即</a:t>
                </a:r>
                <a:endParaRPr kumimoji="1" lang="zh-CN" altLang="en-US" sz="2400" b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Text Box 12">
                <a:extLst>
                  <a:ext uri="{FF2B5EF4-FFF2-40B4-BE49-F238E27FC236}">
                    <a16:creationId xmlns:a16="http://schemas.microsoft.com/office/drawing/2014/main" id="{63B1688E-00B9-7CC4-7DB6-C1435F0497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0" y="2880"/>
                <a:ext cx="65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i="1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sz="2400" b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kumimoji="1" lang="en-US" altLang="zh-CN" sz="2400" b="1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 </a:t>
                </a:r>
                <a:r>
                  <a:rPr kumimoji="1" lang="en-US" altLang="zh-CN" sz="2400" b="1" i="1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1" lang="en-US" altLang="zh-CN" sz="2400" b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7" name="Text Box 13">
                <a:extLst>
                  <a:ext uri="{FF2B5EF4-FFF2-40B4-BE49-F238E27FC236}">
                    <a16:creationId xmlns:a16="http://schemas.microsoft.com/office/drawing/2014/main" id="{C9F29AE7-A514-00A5-C01E-5A8D2D32D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0" y="3216"/>
                <a:ext cx="74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8" name="AutoShape 14">
                <a:extLst>
                  <a:ext uri="{FF2B5EF4-FFF2-40B4-BE49-F238E27FC236}">
                    <a16:creationId xmlns:a16="http://schemas.microsoft.com/office/drawing/2014/main" id="{EA060EAB-4089-3EA6-65EE-AAA5008F3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2976"/>
                <a:ext cx="96" cy="48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kumimoji="1" lang="zh-CN" altLang="en-US" sz="24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" name="Text Box 132">
            <a:extLst>
              <a:ext uri="{FF2B5EF4-FFF2-40B4-BE49-F238E27FC236}">
                <a16:creationId xmlns:a16="http://schemas.microsoft.com/office/drawing/2014/main" id="{39DA8798-A283-FE8A-223C-7C13BB189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94" y="1086312"/>
            <a:ext cx="7560009" cy="289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最大功率传输定理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种情况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①负载可以任意改变时，负载获得最大功率的条件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共轭匹配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</a:p>
          <a:p>
            <a:pPr eaLnBrk="1" hangingPunct="1">
              <a:lnSpc>
                <a:spcPct val="150000"/>
              </a:lnSpc>
            </a:pP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②负载只有模可以改变而阻抗角不能变时（如纯电阻情形），</a:t>
            </a:r>
            <a:endParaRPr kumimoji="1"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负载获得最大功率的条件 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模匹配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2AEB47F-1D26-E314-9EB4-365897B6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7151" y="3503281"/>
            <a:ext cx="12747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|Z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|= |</a:t>
            </a:r>
            <a:r>
              <a:rPr kumimoji="1" lang="en-US" altLang="zh-CN" sz="2400" b="1" i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kumimoji="1" lang="en-US" altLang="zh-CN" sz="2400" b="1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endParaRPr kumimoji="1"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B04DD0B-6DB8-A929-C2CC-A8271B755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102"/>
          <a:stretch/>
        </p:blipFill>
        <p:spPr>
          <a:xfrm>
            <a:off x="4996265" y="4323567"/>
            <a:ext cx="1965309" cy="14326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DBF7DB6-A5B4-DF93-7B3C-0A8B22DF1D9F}"/>
              </a:ext>
            </a:extLst>
          </p:cNvPr>
          <p:cNvSpPr txBox="1"/>
          <p:nvPr/>
        </p:nvSpPr>
        <p:spPr>
          <a:xfrm>
            <a:off x="251995" y="3862817"/>
            <a:ext cx="4572000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功率因数的提高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6D2CBB-2EB6-81A0-7177-1A17142F5821}"/>
              </a:ext>
            </a:extLst>
          </p:cNvPr>
          <p:cNvSpPr txBox="1"/>
          <p:nvPr/>
        </p:nvSpPr>
        <p:spPr>
          <a:xfrm>
            <a:off x="236699" y="4417649"/>
            <a:ext cx="4572000" cy="1775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5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原理：利用电场能量与磁场能量的相互转换，或者说利用容性无功与感性无功的相互补偿，来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减少电源输出电流的无功分量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，从而减小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电源的无功功率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 eaLnBrk="1">
              <a:lnSpc>
                <a:spcPct val="125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原则：确保负载正常工作。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789A56B-DBCC-A38E-D18D-6FAC8E17A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02"/>
          <a:stretch/>
        </p:blipFill>
        <p:spPr>
          <a:xfrm>
            <a:off x="6976870" y="4323567"/>
            <a:ext cx="1965309" cy="143268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D13E66F-6F6B-62D0-AE73-7275195D52C6}"/>
              </a:ext>
            </a:extLst>
          </p:cNvPr>
          <p:cNvSpPr txBox="1"/>
          <p:nvPr/>
        </p:nvSpPr>
        <p:spPr>
          <a:xfrm>
            <a:off x="251994" y="6183593"/>
            <a:ext cx="6480007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0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→一般采用并联电容方式，通过容性无功抵消感性无功。</a:t>
            </a:r>
          </a:p>
        </p:txBody>
      </p:sp>
    </p:spTree>
    <p:extLst>
      <p:ext uri="{BB962C8B-B14F-4D97-AF65-F5344CB8AC3E}">
        <p14:creationId xmlns:p14="http://schemas.microsoft.com/office/powerpoint/2010/main" val="41617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6D803-376A-C783-09E7-F200F264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8E53F7-D144-AE1C-A3F8-CEC7E0F8915D}"/>
              </a:ext>
            </a:extLst>
          </p:cNvPr>
          <p:cNvSpPr txBox="1"/>
          <p:nvPr/>
        </p:nvSpPr>
        <p:spPr>
          <a:xfrm>
            <a:off x="251996" y="1131996"/>
            <a:ext cx="8434804" cy="1163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如图所示正弦电流电路，已知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220V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50Hz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，当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断开时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10A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sz="20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      和    的相位差）。求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接通时全电路吸收的平均功率、无功功率和</a:t>
            </a:r>
            <a:r>
              <a:rPr lang="zh-CN" altLang="en-US" sz="20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功率因数。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C0865F-F5A2-6492-AAB4-E7EABAAFD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/>
          <a:stretch/>
        </p:blipFill>
        <p:spPr>
          <a:xfrm>
            <a:off x="5841502" y="2069059"/>
            <a:ext cx="2985977" cy="2018606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6C44BE2-CAF6-1F89-BFC6-F3C78BC02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90574"/>
              </p:ext>
            </p:extLst>
          </p:nvPr>
        </p:nvGraphicFramePr>
        <p:xfrm>
          <a:off x="2124000" y="1584000"/>
          <a:ext cx="252000" cy="28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480" imgH="203040" progId="Equation.DSMT4">
                  <p:embed/>
                </p:oleObj>
              </mc:Choice>
              <mc:Fallback>
                <p:oleObj name="Equation" r:id="rId3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4000" y="1584000"/>
                        <a:ext cx="252000" cy="28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FD277F4-D89F-2CEE-C6DE-3B054F721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504085"/>
              </p:ext>
            </p:extLst>
          </p:nvPr>
        </p:nvGraphicFramePr>
        <p:xfrm>
          <a:off x="2779713" y="1611313"/>
          <a:ext cx="161925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164880" progId="Equation.DSMT4">
                  <p:embed/>
                </p:oleObj>
              </mc:Choice>
              <mc:Fallback>
                <p:oleObj name="Equation" r:id="rId5" imgW="114120" imgH="1648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6C44BE2-CAF6-1F89-BFC6-F3C78BC02B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9713" y="1611313"/>
                        <a:ext cx="161925" cy="233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6ADD911-5E0C-98CA-CA45-E71194851085}"/>
              </a:ext>
            </a:extLst>
          </p:cNvPr>
          <p:cNvSpPr txBox="1"/>
          <p:nvPr/>
        </p:nvSpPr>
        <p:spPr>
          <a:xfrm>
            <a:off x="2037362" y="4001325"/>
            <a:ext cx="5274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请先独立完成后，再翻到次页查看答案！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40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115636-A0FA-EC4A-FDEE-EBBD3808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 主题​​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​​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1640</TotalTime>
  <Words>2181</Words>
  <Application>Microsoft Office PowerPoint</Application>
  <PresentationFormat>全屏显示(4:3)</PresentationFormat>
  <Paragraphs>328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等线</vt:lpstr>
      <vt:lpstr>黑体</vt:lpstr>
      <vt:lpstr>楷体</vt:lpstr>
      <vt:lpstr>宋体</vt:lpstr>
      <vt:lpstr>Arial</vt:lpstr>
      <vt:lpstr>Arial Black</vt:lpstr>
      <vt:lpstr>Symbol</vt:lpstr>
      <vt:lpstr>Times New Roman</vt:lpstr>
      <vt:lpstr>Wingdings</vt:lpstr>
      <vt:lpstr>Office 主题​​</vt:lpstr>
      <vt:lpstr>Visio</vt:lpstr>
      <vt:lpstr>Equation</vt:lpstr>
      <vt:lpstr>公式</vt:lpstr>
      <vt:lpstr>电路IA复习 (4-2) 正弦稳态电路的相量分析(下)</vt:lpstr>
      <vt:lpstr>本讲主要内容</vt:lpstr>
      <vt:lpstr>回顾：正弦稳态电路的相量分析法</vt:lpstr>
      <vt:lpstr>4.6 正弦电流电路的功率</vt:lpstr>
      <vt:lpstr>4.6 正弦电流电路的功率</vt:lpstr>
      <vt:lpstr>4.6 正弦电流电路的功率</vt:lpstr>
      <vt:lpstr>4.6 正弦电流电路的功率</vt:lpstr>
      <vt:lpstr>4.6 例1</vt:lpstr>
      <vt:lpstr>PowerPoint 演示文稿</vt:lpstr>
      <vt:lpstr>4.6 例2</vt:lpstr>
      <vt:lpstr>PowerPoint 演示文稿</vt:lpstr>
      <vt:lpstr>功率因数的提高 例题</vt:lpstr>
      <vt:lpstr>PowerPoint 演示文稿</vt:lpstr>
      <vt:lpstr>4.7 耦合电感</vt:lpstr>
      <vt:lpstr>4.7 耦合电感</vt:lpstr>
      <vt:lpstr>4.7 耦合电感</vt:lpstr>
      <vt:lpstr>4.7 耦合电感</vt:lpstr>
      <vt:lpstr>4.7 耦合电感</vt:lpstr>
      <vt:lpstr>4.7 耦合电感</vt:lpstr>
      <vt:lpstr>4.7 耦合电感</vt:lpstr>
      <vt:lpstr>4.7 耦合电感</vt:lpstr>
      <vt:lpstr>4.7 例1</vt:lpstr>
      <vt:lpstr>PowerPoint 演示文稿</vt:lpstr>
      <vt:lpstr>4.7 例2（等效&amp;一般方法）</vt:lpstr>
      <vt:lpstr>PowerPoint 演示文稿</vt:lpstr>
      <vt:lpstr>PowerPoint 演示文稿</vt:lpstr>
      <vt:lpstr>4.7 例3（含互感综合题，滚动复习）</vt:lpstr>
      <vt:lpstr>PowerPoint 演示文稿</vt:lpstr>
      <vt:lpstr>4.8 理想变压器</vt:lpstr>
      <vt:lpstr>4.8 理想变压器</vt:lpstr>
      <vt:lpstr>4.8 例1</vt:lpstr>
      <vt:lpstr>例1解</vt:lpstr>
      <vt:lpstr>4.8 例2</vt:lpstr>
      <vt:lpstr>PowerPoint 演示文稿</vt:lpstr>
      <vt:lpstr>4.8 例3</vt:lpstr>
      <vt:lpstr>例3解</vt:lpstr>
      <vt:lpstr>例3解</vt:lpstr>
      <vt:lpstr>本讲内容结束 谢谢！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Oliver Wu</dc:creator>
  <cp:lastModifiedBy>Oliver Wu</cp:lastModifiedBy>
  <cp:revision>113</cp:revision>
  <cp:lastPrinted>1601-01-01T00:00:00Z</cp:lastPrinted>
  <dcterms:created xsi:type="dcterms:W3CDTF">2022-06-02T16:44:40Z</dcterms:created>
  <dcterms:modified xsi:type="dcterms:W3CDTF">2022-08-30T02:23:28Z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